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262" r:id="rId3"/>
    <p:sldId id="263" r:id="rId4"/>
    <p:sldId id="264" r:id="rId5"/>
    <p:sldId id="265" r:id="rId6"/>
    <p:sldId id="269" r:id="rId7"/>
    <p:sldId id="270" r:id="rId8"/>
    <p:sldId id="271" r:id="rId9"/>
    <p:sldId id="272" r:id="rId10"/>
    <p:sldId id="277" r:id="rId11"/>
    <p:sldId id="274" r:id="rId12"/>
    <p:sldId id="278" r:id="rId13"/>
    <p:sldId id="279" r:id="rId14"/>
    <p:sldId id="259" r:id="rId15"/>
    <p:sldId id="281" r:id="rId16"/>
    <p:sldId id="280" r:id="rId17"/>
    <p:sldId id="282" r:id="rId18"/>
    <p:sldId id="283" r:id="rId19"/>
    <p:sldId id="284" r:id="rId20"/>
    <p:sldId id="287" r:id="rId21"/>
    <p:sldId id="286" r:id="rId22"/>
    <p:sldId id="288" r:id="rId23"/>
    <p:sldId id="285" r:id="rId24"/>
    <p:sldId id="289" r:id="rId25"/>
    <p:sldId id="290" r:id="rId26"/>
    <p:sldId id="292" r:id="rId27"/>
    <p:sldId id="291" r:id="rId28"/>
    <p:sldId id="293" r:id="rId29"/>
    <p:sldId id="294" r:id="rId30"/>
    <p:sldId id="295" r:id="rId31"/>
    <p:sldId id="296" r:id="rId32"/>
    <p:sldId id="298" r:id="rId33"/>
    <p:sldId id="297" r:id="rId34"/>
    <p:sldId id="299" r:id="rId35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12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C"/>
    <a:srgbClr val="013E75"/>
    <a:srgbClr val="22B300"/>
    <a:srgbClr val="0E8D38"/>
    <a:srgbClr val="26B503"/>
    <a:srgbClr val="3AB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6" autoAdjust="0"/>
    <p:restoredTop sz="85777" autoAdjust="0"/>
  </p:normalViewPr>
  <p:slideViewPr>
    <p:cSldViewPr snapToGrid="0">
      <p:cViewPr varScale="1">
        <p:scale>
          <a:sx n="89" d="100"/>
          <a:sy n="89" d="100"/>
        </p:scale>
        <p:origin x="414" y="78"/>
      </p:cViewPr>
      <p:guideLst>
        <p:guide orient="horz" pos="867"/>
        <p:guide pos="363"/>
        <p:guide pos="2880"/>
        <p:guide orient="horz" pos="1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E788D-79DC-401B-BF65-89D368F1A83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749CA8F-0028-467D-8EA2-3A02636E496F}">
      <dgm:prSet phldrT="[Texto]"/>
      <dgm:spPr>
        <a:solidFill>
          <a:srgbClr val="13AFBB">
            <a:alpha val="20000"/>
          </a:srgbClr>
        </a:solidFill>
      </dgm:spPr>
      <dgm:t>
        <a:bodyPr/>
        <a:lstStyle/>
        <a:p>
          <a:r>
            <a:rPr lang="pt-PT" dirty="0" err="1" smtClean="0"/>
            <a:t>Actions</a:t>
          </a:r>
          <a:endParaRPr lang="pt-PT" dirty="0"/>
        </a:p>
      </dgm:t>
    </dgm:pt>
    <dgm:pt modelId="{EA9C7B3E-9E38-47AC-B0BC-A0E0058310BE}" type="parTrans" cxnId="{091711E8-EB60-40EA-A76A-EEBEE99383C1}">
      <dgm:prSet/>
      <dgm:spPr/>
      <dgm:t>
        <a:bodyPr/>
        <a:lstStyle/>
        <a:p>
          <a:endParaRPr lang="pt-PT"/>
        </a:p>
      </dgm:t>
    </dgm:pt>
    <dgm:pt modelId="{EEACD69B-B020-4EDB-B5B5-455ECC554F9F}" type="sibTrans" cxnId="{091711E8-EB60-40EA-A76A-EEBEE99383C1}">
      <dgm:prSet/>
      <dgm:spPr/>
      <dgm:t>
        <a:bodyPr/>
        <a:lstStyle/>
        <a:p>
          <a:endParaRPr lang="pt-PT"/>
        </a:p>
      </dgm:t>
    </dgm:pt>
    <dgm:pt modelId="{814F5DEF-11B1-4BEA-BB30-41B03AF5EC98}">
      <dgm:prSet phldrT="[Texto]"/>
      <dgm:spPr>
        <a:solidFill>
          <a:srgbClr val="13AFBB">
            <a:alpha val="20000"/>
          </a:srgbClr>
        </a:solidFill>
      </dgm:spPr>
      <dgm:t>
        <a:bodyPr/>
        <a:lstStyle/>
        <a:p>
          <a:r>
            <a:rPr lang="pt-PT" dirty="0" err="1" smtClean="0"/>
            <a:t>Ideas</a:t>
          </a:r>
          <a:endParaRPr lang="pt-PT" dirty="0"/>
        </a:p>
      </dgm:t>
    </dgm:pt>
    <dgm:pt modelId="{7F858513-EA6A-47D3-9057-BCBECDC4D01E}" type="parTrans" cxnId="{C2B23CBA-6DA7-42D1-821E-8D27513B3A3F}">
      <dgm:prSet/>
      <dgm:spPr/>
      <dgm:t>
        <a:bodyPr/>
        <a:lstStyle/>
        <a:p>
          <a:endParaRPr lang="pt-PT"/>
        </a:p>
      </dgm:t>
    </dgm:pt>
    <dgm:pt modelId="{78EF8E21-1584-4C31-8621-F7036FB966B9}" type="sibTrans" cxnId="{C2B23CBA-6DA7-42D1-821E-8D27513B3A3F}">
      <dgm:prSet/>
      <dgm:spPr/>
      <dgm:t>
        <a:bodyPr/>
        <a:lstStyle/>
        <a:p>
          <a:endParaRPr lang="pt-PT"/>
        </a:p>
      </dgm:t>
    </dgm:pt>
    <dgm:pt modelId="{CEDA3B28-1CFC-4401-81D7-8E1287CAC15F}">
      <dgm:prSet phldrT="[Texto]"/>
      <dgm:spPr>
        <a:solidFill>
          <a:srgbClr val="13AFBB">
            <a:alpha val="20000"/>
          </a:srgbClr>
        </a:solidFill>
      </dgm:spPr>
      <dgm:t>
        <a:bodyPr/>
        <a:lstStyle/>
        <a:p>
          <a:r>
            <a:rPr lang="pt-PT" dirty="0" err="1" smtClean="0"/>
            <a:t>Relationships</a:t>
          </a:r>
          <a:endParaRPr lang="pt-PT" dirty="0"/>
        </a:p>
      </dgm:t>
    </dgm:pt>
    <dgm:pt modelId="{5B642FAC-8D18-4BEE-9BCA-FC6FE7071F25}" type="parTrans" cxnId="{2531FE3C-3FEE-476F-9D32-E36DDA9CD256}">
      <dgm:prSet/>
      <dgm:spPr/>
      <dgm:t>
        <a:bodyPr/>
        <a:lstStyle/>
        <a:p>
          <a:endParaRPr lang="pt-PT"/>
        </a:p>
      </dgm:t>
    </dgm:pt>
    <dgm:pt modelId="{B15A204C-655F-46BF-BF72-1577C854B67A}" type="sibTrans" cxnId="{2531FE3C-3FEE-476F-9D32-E36DDA9CD256}">
      <dgm:prSet/>
      <dgm:spPr/>
      <dgm:t>
        <a:bodyPr/>
        <a:lstStyle/>
        <a:p>
          <a:endParaRPr lang="pt-PT"/>
        </a:p>
      </dgm:t>
    </dgm:pt>
    <dgm:pt modelId="{8B9BE034-9ECB-402D-ADF8-F12DD9A078F9}" type="pres">
      <dgm:prSet presAssocID="{F0DE788D-79DC-401B-BF65-89D368F1A832}" presName="compositeShape" presStyleCnt="0">
        <dgm:presLayoutVars>
          <dgm:chMax val="7"/>
          <dgm:dir/>
          <dgm:resizeHandles val="exact"/>
        </dgm:presLayoutVars>
      </dgm:prSet>
      <dgm:spPr/>
    </dgm:pt>
    <dgm:pt modelId="{75D5AF5F-44A7-4D56-BEDB-4E91C3920504}" type="pres">
      <dgm:prSet presAssocID="{5749CA8F-0028-467D-8EA2-3A02636E496F}" presName="circ1" presStyleLbl="vennNode1" presStyleIdx="0" presStyleCnt="3"/>
      <dgm:spPr/>
      <dgm:t>
        <a:bodyPr/>
        <a:lstStyle/>
        <a:p>
          <a:endParaRPr lang="pt-PT"/>
        </a:p>
      </dgm:t>
    </dgm:pt>
    <dgm:pt modelId="{7B6E50D2-D068-4260-A3C5-A44CF8353788}" type="pres">
      <dgm:prSet presAssocID="{5749CA8F-0028-467D-8EA2-3A02636E49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8234B7D-D4A5-4E94-B5D9-5CBD7842E6DF}" type="pres">
      <dgm:prSet presAssocID="{814F5DEF-11B1-4BEA-BB30-41B03AF5EC98}" presName="circ2" presStyleLbl="vennNode1" presStyleIdx="1" presStyleCnt="3"/>
      <dgm:spPr/>
      <dgm:t>
        <a:bodyPr/>
        <a:lstStyle/>
        <a:p>
          <a:endParaRPr lang="pt-PT"/>
        </a:p>
      </dgm:t>
    </dgm:pt>
    <dgm:pt modelId="{DE5DD8A3-5430-4219-8732-5E50903E57B2}" type="pres">
      <dgm:prSet presAssocID="{814F5DEF-11B1-4BEA-BB30-41B03AF5EC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064B351-B9B7-47FA-A0C8-0BB640C2A317}" type="pres">
      <dgm:prSet presAssocID="{CEDA3B28-1CFC-4401-81D7-8E1287CAC15F}" presName="circ3" presStyleLbl="vennNode1" presStyleIdx="2" presStyleCnt="3"/>
      <dgm:spPr/>
      <dgm:t>
        <a:bodyPr/>
        <a:lstStyle/>
        <a:p>
          <a:endParaRPr lang="pt-PT"/>
        </a:p>
      </dgm:t>
    </dgm:pt>
    <dgm:pt modelId="{F5405703-765C-4CB5-B972-EE75ED98CB95}" type="pres">
      <dgm:prSet presAssocID="{CEDA3B28-1CFC-4401-81D7-8E1287CAC1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531FE3C-3FEE-476F-9D32-E36DDA9CD256}" srcId="{F0DE788D-79DC-401B-BF65-89D368F1A832}" destId="{CEDA3B28-1CFC-4401-81D7-8E1287CAC15F}" srcOrd="2" destOrd="0" parTransId="{5B642FAC-8D18-4BEE-9BCA-FC6FE7071F25}" sibTransId="{B15A204C-655F-46BF-BF72-1577C854B67A}"/>
    <dgm:cxn modelId="{091711E8-EB60-40EA-A76A-EEBEE99383C1}" srcId="{F0DE788D-79DC-401B-BF65-89D368F1A832}" destId="{5749CA8F-0028-467D-8EA2-3A02636E496F}" srcOrd="0" destOrd="0" parTransId="{EA9C7B3E-9E38-47AC-B0BC-A0E0058310BE}" sibTransId="{EEACD69B-B020-4EDB-B5B5-455ECC554F9F}"/>
    <dgm:cxn modelId="{086B1144-1C2A-4486-9158-2F0EFBBD0C09}" type="presOf" srcId="{CEDA3B28-1CFC-4401-81D7-8E1287CAC15F}" destId="{F5405703-765C-4CB5-B972-EE75ED98CB95}" srcOrd="1" destOrd="0" presId="urn:microsoft.com/office/officeart/2005/8/layout/venn1"/>
    <dgm:cxn modelId="{0EC6A374-4989-4AC2-A0CB-A19CA7DC411E}" type="presOf" srcId="{5749CA8F-0028-467D-8EA2-3A02636E496F}" destId="{7B6E50D2-D068-4260-A3C5-A44CF8353788}" srcOrd="1" destOrd="0" presId="urn:microsoft.com/office/officeart/2005/8/layout/venn1"/>
    <dgm:cxn modelId="{C2B23CBA-6DA7-42D1-821E-8D27513B3A3F}" srcId="{F0DE788D-79DC-401B-BF65-89D368F1A832}" destId="{814F5DEF-11B1-4BEA-BB30-41B03AF5EC98}" srcOrd="1" destOrd="0" parTransId="{7F858513-EA6A-47D3-9057-BCBECDC4D01E}" sibTransId="{78EF8E21-1584-4C31-8621-F7036FB966B9}"/>
    <dgm:cxn modelId="{FAE3924C-BAAE-49E6-BFC0-980BB43BDC7B}" type="presOf" srcId="{CEDA3B28-1CFC-4401-81D7-8E1287CAC15F}" destId="{4064B351-B9B7-47FA-A0C8-0BB640C2A317}" srcOrd="0" destOrd="0" presId="urn:microsoft.com/office/officeart/2005/8/layout/venn1"/>
    <dgm:cxn modelId="{A0B9E768-BA11-45A8-AFB3-A8B9FF1B478A}" type="presOf" srcId="{F0DE788D-79DC-401B-BF65-89D368F1A832}" destId="{8B9BE034-9ECB-402D-ADF8-F12DD9A078F9}" srcOrd="0" destOrd="0" presId="urn:microsoft.com/office/officeart/2005/8/layout/venn1"/>
    <dgm:cxn modelId="{9E19F837-548D-4C5C-8AF8-A1003D9710F2}" type="presOf" srcId="{814F5DEF-11B1-4BEA-BB30-41B03AF5EC98}" destId="{DE5DD8A3-5430-4219-8732-5E50903E57B2}" srcOrd="1" destOrd="0" presId="urn:microsoft.com/office/officeart/2005/8/layout/venn1"/>
    <dgm:cxn modelId="{7EE5C2AA-757F-4A71-98D5-EE12EDAD471E}" type="presOf" srcId="{814F5DEF-11B1-4BEA-BB30-41B03AF5EC98}" destId="{68234B7D-D4A5-4E94-B5D9-5CBD7842E6DF}" srcOrd="0" destOrd="0" presId="urn:microsoft.com/office/officeart/2005/8/layout/venn1"/>
    <dgm:cxn modelId="{C8E6D716-7917-4074-A32F-C8AC03074564}" type="presOf" srcId="{5749CA8F-0028-467D-8EA2-3A02636E496F}" destId="{75D5AF5F-44A7-4D56-BEDB-4E91C3920504}" srcOrd="0" destOrd="0" presId="urn:microsoft.com/office/officeart/2005/8/layout/venn1"/>
    <dgm:cxn modelId="{2E3A4C9E-7305-45A5-BE4C-27136ED7A5EE}" type="presParOf" srcId="{8B9BE034-9ECB-402D-ADF8-F12DD9A078F9}" destId="{75D5AF5F-44A7-4D56-BEDB-4E91C3920504}" srcOrd="0" destOrd="0" presId="urn:microsoft.com/office/officeart/2005/8/layout/venn1"/>
    <dgm:cxn modelId="{D4EED619-F809-4A3C-9E55-8CD0C0A79D7C}" type="presParOf" srcId="{8B9BE034-9ECB-402D-ADF8-F12DD9A078F9}" destId="{7B6E50D2-D068-4260-A3C5-A44CF8353788}" srcOrd="1" destOrd="0" presId="urn:microsoft.com/office/officeart/2005/8/layout/venn1"/>
    <dgm:cxn modelId="{261C881A-891D-4449-BCE3-4A736B65B555}" type="presParOf" srcId="{8B9BE034-9ECB-402D-ADF8-F12DD9A078F9}" destId="{68234B7D-D4A5-4E94-B5D9-5CBD7842E6DF}" srcOrd="2" destOrd="0" presId="urn:microsoft.com/office/officeart/2005/8/layout/venn1"/>
    <dgm:cxn modelId="{284B5CE3-E59F-4E28-BD65-34DA735576FB}" type="presParOf" srcId="{8B9BE034-9ECB-402D-ADF8-F12DD9A078F9}" destId="{DE5DD8A3-5430-4219-8732-5E50903E57B2}" srcOrd="3" destOrd="0" presId="urn:microsoft.com/office/officeart/2005/8/layout/venn1"/>
    <dgm:cxn modelId="{908A5A41-9117-459D-8835-7CDC337CB8D3}" type="presParOf" srcId="{8B9BE034-9ECB-402D-ADF8-F12DD9A078F9}" destId="{4064B351-B9B7-47FA-A0C8-0BB640C2A317}" srcOrd="4" destOrd="0" presId="urn:microsoft.com/office/officeart/2005/8/layout/venn1"/>
    <dgm:cxn modelId="{482C2081-7732-44A6-AB64-509A6FE6D309}" type="presParOf" srcId="{8B9BE034-9ECB-402D-ADF8-F12DD9A078F9}" destId="{F5405703-765C-4CB5-B972-EE75ED98CB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AF5F-44A7-4D56-BEDB-4E91C3920504}">
      <dsp:nvSpPr>
        <dsp:cNvPr id="0" name=""/>
        <dsp:cNvSpPr/>
      </dsp:nvSpPr>
      <dsp:spPr>
        <a:xfrm>
          <a:off x="1680859" y="53067"/>
          <a:ext cx="2547251" cy="2547251"/>
        </a:xfrm>
        <a:prstGeom prst="ellipse">
          <a:avLst/>
        </a:prstGeom>
        <a:solidFill>
          <a:srgbClr val="13AFBB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/>
            <a:t>Actions</a:t>
          </a:r>
          <a:endParaRPr lang="pt-PT" sz="2200" kern="1200" dirty="0"/>
        </a:p>
      </dsp:txBody>
      <dsp:txXfrm>
        <a:off x="2020492" y="498836"/>
        <a:ext cx="1867984" cy="1146263"/>
      </dsp:txXfrm>
    </dsp:sp>
    <dsp:sp modelId="{68234B7D-D4A5-4E94-B5D9-5CBD7842E6DF}">
      <dsp:nvSpPr>
        <dsp:cNvPr id="0" name=""/>
        <dsp:cNvSpPr/>
      </dsp:nvSpPr>
      <dsp:spPr>
        <a:xfrm>
          <a:off x="2599992" y="1645099"/>
          <a:ext cx="2547251" cy="2547251"/>
        </a:xfrm>
        <a:prstGeom prst="ellipse">
          <a:avLst/>
        </a:prstGeom>
        <a:solidFill>
          <a:srgbClr val="13AFBB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/>
            <a:t>Ideas</a:t>
          </a:r>
          <a:endParaRPr lang="pt-PT" sz="2200" kern="1200" dirty="0"/>
        </a:p>
      </dsp:txBody>
      <dsp:txXfrm>
        <a:off x="3379026" y="2303139"/>
        <a:ext cx="1528350" cy="1400988"/>
      </dsp:txXfrm>
    </dsp:sp>
    <dsp:sp modelId="{4064B351-B9B7-47FA-A0C8-0BB640C2A317}">
      <dsp:nvSpPr>
        <dsp:cNvPr id="0" name=""/>
        <dsp:cNvSpPr/>
      </dsp:nvSpPr>
      <dsp:spPr>
        <a:xfrm>
          <a:off x="761726" y="1645099"/>
          <a:ext cx="2547251" cy="2547251"/>
        </a:xfrm>
        <a:prstGeom prst="ellipse">
          <a:avLst/>
        </a:prstGeom>
        <a:solidFill>
          <a:srgbClr val="13AFBB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/>
            <a:t>Relationships</a:t>
          </a:r>
          <a:endParaRPr lang="pt-PT" sz="2200" kern="1200" dirty="0"/>
        </a:p>
      </dsp:txBody>
      <dsp:txXfrm>
        <a:off x="1001592" y="2303139"/>
        <a:ext cx="1528350" cy="1400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F658-D134-430E-8305-215D433C9057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AECAF-F2CE-442F-8F14-7EF94BB512C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8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ECAF-F2CE-442F-8F14-7EF94BB512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4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5033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937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1198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139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8682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9775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1464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93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8091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990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 smtClean="0"/>
              <a:t>Let</a:t>
            </a:r>
            <a:r>
              <a:rPr lang="pt-PT" baseline="0" dirty="0" smtClean="0"/>
              <a:t> me </a:t>
            </a:r>
            <a:r>
              <a:rPr lang="pt-PT" baseline="0" dirty="0" err="1" smtClean="0"/>
              <a:t>give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you</a:t>
            </a:r>
            <a:r>
              <a:rPr lang="pt-PT" baseline="0" dirty="0" smtClean="0"/>
              <a:t> some </a:t>
            </a:r>
            <a:r>
              <a:rPr lang="pt-PT" baseline="0" dirty="0" err="1" smtClean="0"/>
              <a:t>details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context</a:t>
            </a:r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1200" b="1" dirty="0" err="1" smtClean="0">
                <a:latin typeface="Calibri" panose="020F0502020204030204" pitchFamily="34" charset="0"/>
              </a:rPr>
              <a:t>Population</a:t>
            </a:r>
            <a:r>
              <a:rPr lang="pt-PT" altLang="pt-PT" sz="1200" b="1" dirty="0" smtClean="0">
                <a:latin typeface="Calibri" panose="020F0502020204030204" pitchFamily="34" charset="0"/>
              </a:rPr>
              <a:t>: 11 </a:t>
            </a:r>
            <a:r>
              <a:rPr lang="pt-PT" altLang="pt-PT" sz="1200" b="1" dirty="0" err="1" smtClean="0">
                <a:latin typeface="Calibri" panose="020F0502020204030204" pitchFamily="34" charset="0"/>
              </a:rPr>
              <a:t>millions</a:t>
            </a:r>
            <a:endParaRPr lang="pt-PT" altLang="pt-PT" sz="12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ECAF-F2CE-442F-8F14-7EF94BB512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36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Teams </a:t>
            </a:r>
            <a:r>
              <a:rPr lang="pt-PT" dirty="0" err="1" smtClean="0"/>
              <a:t>work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made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up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individuals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whose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qualities</a:t>
            </a:r>
            <a:r>
              <a:rPr lang="pt-PT" baseline="0" dirty="0" smtClean="0"/>
              <a:t> balance. </a:t>
            </a:r>
            <a:r>
              <a:rPr lang="pt-PT" baseline="0" dirty="0" err="1" smtClean="0"/>
              <a:t>If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individuals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appreciate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bring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team, </a:t>
            </a:r>
            <a:r>
              <a:rPr lang="pt-PT" baseline="0" dirty="0" err="1" smtClean="0"/>
              <a:t>their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strengths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weaknesses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what</a:t>
            </a:r>
            <a:r>
              <a:rPr lang="pt-PT" baseline="0" dirty="0" smtClean="0"/>
              <a:t> a team </a:t>
            </a:r>
            <a:r>
              <a:rPr lang="pt-PT" baseline="0" dirty="0" err="1" smtClean="0"/>
              <a:t>needs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can </a:t>
            </a:r>
            <a:r>
              <a:rPr lang="pt-PT" baseline="0" dirty="0" err="1" smtClean="0"/>
              <a:t>choose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flexible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their</a:t>
            </a:r>
            <a:r>
              <a:rPr lang="pt-PT" baseline="0" dirty="0" smtClean="0"/>
              <a:t> role to improve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group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91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14 </a:t>
            </a:r>
            <a:r>
              <a:rPr lang="pt-PT" dirty="0" err="1" smtClean="0"/>
              <a:t>public</a:t>
            </a:r>
            <a:r>
              <a:rPr lang="pt-PT" dirty="0" smtClean="0"/>
              <a:t> </a:t>
            </a:r>
            <a:r>
              <a:rPr lang="pt-PT" dirty="0" err="1" smtClean="0"/>
              <a:t>universities</a:t>
            </a:r>
            <a:endParaRPr lang="pt-PT" dirty="0" smtClean="0"/>
          </a:p>
          <a:p>
            <a:r>
              <a:rPr lang="pt-PT" dirty="0" err="1" smtClean="0"/>
              <a:t>Several</a:t>
            </a:r>
            <a:r>
              <a:rPr lang="pt-PT" dirty="0" smtClean="0"/>
              <a:t> </a:t>
            </a:r>
            <a:r>
              <a:rPr lang="pt-PT" dirty="0" err="1" smtClean="0"/>
              <a:t>private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influential</a:t>
            </a:r>
            <a:r>
              <a:rPr lang="pt-PT" dirty="0" smtClean="0"/>
              <a:t>: </a:t>
            </a:r>
            <a:r>
              <a:rPr lang="pt-PT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catholic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university</a:t>
            </a: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ECAF-F2CE-442F-8F14-7EF94BB512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4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U. NOVA DE LISBOA  </a:t>
            </a:r>
            <a:r>
              <a:rPr lang="pt-P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(9 </a:t>
            </a:r>
            <a:r>
              <a:rPr lang="pt-PT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Schools</a:t>
            </a:r>
            <a:r>
              <a:rPr lang="pt-P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/campi </a:t>
            </a:r>
            <a:r>
              <a:rPr lang="pt-PT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pt-P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pt-P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sides</a:t>
            </a:r>
            <a:r>
              <a:rPr lang="pt-P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P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t-P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river</a:t>
            </a:r>
            <a:r>
              <a:rPr lang="pt-P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 smtClean="0"/>
              <a:t>We</a:t>
            </a:r>
            <a:r>
              <a:rPr lang="pt-PT" dirty="0" smtClean="0"/>
              <a:t> are a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decentralised</a:t>
            </a:r>
            <a:r>
              <a:rPr lang="pt-PT" dirty="0" smtClean="0"/>
              <a:t> </a:t>
            </a:r>
            <a:r>
              <a:rPr lang="pt-PT" dirty="0" err="1" smtClean="0"/>
              <a:t>university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campi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both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sides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river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spreading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building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new</a:t>
            </a:r>
            <a:r>
              <a:rPr lang="pt-PT" baseline="0" dirty="0" smtClean="0"/>
              <a:t> campus.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9 </a:t>
            </a:r>
            <a:r>
              <a:rPr lang="pt-PT" baseline="0" dirty="0" err="1" smtClean="0"/>
              <a:t>schools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Academic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Units</a:t>
            </a: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AECAF-F2CE-442F-8F14-7EF94BB512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4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806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912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775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728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82FB-CD83-4356-AC8D-A56860E12BC7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986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9" name="Marcador de Posição do Número do Diapositivo 3"/>
          <p:cNvSpPr>
            <a:spLocks noGrp="1"/>
          </p:cNvSpPr>
          <p:nvPr>
            <p:ph type="sldNum" sz="quarter" idx="4"/>
          </p:nvPr>
        </p:nvSpPr>
        <p:spPr>
          <a:xfrm>
            <a:off x="658264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D373E34-DEE9-43C1-9EAD-47660E828FE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5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97"/>
            <a:ext cx="7886700" cy="862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6485"/>
            <a:ext cx="7886700" cy="4687910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4"/>
          </p:nvPr>
        </p:nvSpPr>
        <p:spPr>
          <a:xfrm>
            <a:off x="658264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D373E34-DEE9-43C1-9EAD-47660E828FE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97"/>
            <a:ext cx="7886700" cy="862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6485"/>
            <a:ext cx="7886700" cy="4687910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4"/>
          </p:nvPr>
        </p:nvSpPr>
        <p:spPr>
          <a:xfrm>
            <a:off x="658264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D373E34-DEE9-43C1-9EAD-47660E828FE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1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8C7E77-50DC-42A9-85DB-2C6DE379244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0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59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14015"/>
            <a:ext cx="7886700" cy="3401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4"/>
          </p:nvPr>
        </p:nvSpPr>
        <p:spPr>
          <a:xfrm>
            <a:off x="658264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D373E34-DEE9-43C1-9EAD-47660E828FE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2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4190" y="2674461"/>
            <a:ext cx="7504071" cy="2102203"/>
          </a:xfrm>
        </p:spPr>
        <p:txBody>
          <a:bodyPr>
            <a:noAutofit/>
          </a:bodyPr>
          <a:lstStyle/>
          <a:p>
            <a:r>
              <a:rPr lang="pt-PT" sz="5400" dirty="0" err="1" smtClean="0">
                <a:solidFill>
                  <a:srgbClr val="005AAC"/>
                </a:solidFill>
                <a:latin typeface="+mn-lt"/>
              </a:rPr>
              <a:t>Personal</a:t>
            </a:r>
            <a:r>
              <a:rPr lang="pt-PT" sz="5400" dirty="0" smtClean="0">
                <a:solidFill>
                  <a:srgbClr val="005AAC"/>
                </a:solidFill>
                <a:latin typeface="+mn-lt"/>
              </a:rPr>
              <a:t> </a:t>
            </a:r>
            <a:r>
              <a:rPr lang="pt-PT" sz="5400" dirty="0" err="1" smtClean="0">
                <a:solidFill>
                  <a:srgbClr val="005AAC"/>
                </a:solidFill>
                <a:latin typeface="+mn-lt"/>
              </a:rPr>
              <a:t>Development</a:t>
            </a:r>
            <a:r>
              <a:rPr lang="pt-PT" sz="5400" dirty="0" smtClean="0">
                <a:solidFill>
                  <a:srgbClr val="005AAC"/>
                </a:solidFill>
                <a:latin typeface="+mn-lt"/>
              </a:rPr>
              <a:t> </a:t>
            </a:r>
            <a:br>
              <a:rPr lang="pt-PT" sz="5400" dirty="0" smtClean="0">
                <a:solidFill>
                  <a:srgbClr val="005AAC"/>
                </a:solidFill>
                <a:latin typeface="+mn-lt"/>
              </a:rPr>
            </a:br>
            <a:r>
              <a:rPr lang="pt-PT" sz="5400" dirty="0" err="1" smtClean="0">
                <a:solidFill>
                  <a:srgbClr val="005AAC"/>
                </a:solidFill>
                <a:latin typeface="+mn-lt"/>
              </a:rPr>
              <a:t>and</a:t>
            </a:r>
            <a:r>
              <a:rPr lang="pt-PT" sz="5400" dirty="0" smtClean="0">
                <a:solidFill>
                  <a:srgbClr val="005AAC"/>
                </a:solidFill>
                <a:latin typeface="+mn-lt"/>
              </a:rPr>
              <a:t> </a:t>
            </a:r>
            <a:br>
              <a:rPr lang="pt-PT" sz="5400" dirty="0" smtClean="0">
                <a:solidFill>
                  <a:srgbClr val="005AAC"/>
                </a:solidFill>
                <a:latin typeface="+mn-lt"/>
              </a:rPr>
            </a:br>
            <a:r>
              <a:rPr lang="pt-PT" sz="5400" dirty="0" err="1" smtClean="0">
                <a:solidFill>
                  <a:srgbClr val="005AAC"/>
                </a:solidFill>
                <a:latin typeface="+mn-lt"/>
              </a:rPr>
              <a:t>Intellectual</a:t>
            </a:r>
            <a:r>
              <a:rPr lang="pt-PT" sz="5400" dirty="0" smtClean="0">
                <a:solidFill>
                  <a:srgbClr val="005AAC"/>
                </a:solidFill>
                <a:latin typeface="+mn-lt"/>
              </a:rPr>
              <a:t> </a:t>
            </a:r>
            <a:r>
              <a:rPr lang="pt-PT" sz="5400" dirty="0" err="1" smtClean="0">
                <a:solidFill>
                  <a:srgbClr val="005AAC"/>
                </a:solidFill>
                <a:latin typeface="+mn-lt"/>
              </a:rPr>
              <a:t>Honesty</a:t>
            </a:r>
            <a:endParaRPr lang="en-GB" sz="5400" dirty="0">
              <a:solidFill>
                <a:srgbClr val="005AAC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939106"/>
            <a:ext cx="9144000" cy="480868"/>
          </a:xfrm>
        </p:spPr>
        <p:txBody>
          <a:bodyPr>
            <a:noAutofit/>
          </a:bodyPr>
          <a:lstStyle/>
          <a:p>
            <a:r>
              <a:rPr lang="pt-PT" sz="3000" dirty="0" err="1" smtClean="0">
                <a:solidFill>
                  <a:schemeClr val="bg1"/>
                </a:solidFill>
              </a:rPr>
              <a:t>Day</a:t>
            </a:r>
            <a:r>
              <a:rPr lang="pt-PT" sz="3000" dirty="0" smtClean="0">
                <a:solidFill>
                  <a:schemeClr val="bg1"/>
                </a:solidFill>
              </a:rPr>
              <a:t> 1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2335" y="1003112"/>
            <a:ext cx="8481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b="1" dirty="0" err="1" smtClean="0">
                <a:solidFill>
                  <a:srgbClr val="005AAC"/>
                </a:solidFill>
              </a:rPr>
              <a:t>Purposes</a:t>
            </a:r>
            <a:r>
              <a:rPr lang="pt-PT" sz="3000" b="1" dirty="0" smtClean="0">
                <a:solidFill>
                  <a:srgbClr val="005AAC"/>
                </a:solidFill>
              </a:rPr>
              <a:t> </a:t>
            </a:r>
            <a:r>
              <a:rPr lang="pt-PT" sz="3000" b="1" dirty="0" err="1" smtClean="0">
                <a:solidFill>
                  <a:srgbClr val="005AAC"/>
                </a:solidFill>
              </a:rPr>
              <a:t>of</a:t>
            </a:r>
            <a:r>
              <a:rPr lang="pt-PT" sz="3000" b="1" dirty="0" smtClean="0">
                <a:solidFill>
                  <a:srgbClr val="005AAC"/>
                </a:solidFill>
              </a:rPr>
              <a:t> </a:t>
            </a:r>
            <a:r>
              <a:rPr lang="pt-PT" sz="3000" b="1" dirty="0" err="1" smtClean="0">
                <a:solidFill>
                  <a:srgbClr val="005AAC"/>
                </a:solidFill>
              </a:rPr>
              <a:t>Day</a:t>
            </a:r>
            <a:r>
              <a:rPr lang="pt-PT" sz="3000" b="1" dirty="0" smtClean="0">
                <a:solidFill>
                  <a:srgbClr val="005AAC"/>
                </a:solidFill>
              </a:rPr>
              <a:t> 1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2335" y="1925405"/>
            <a:ext cx="760391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latin typeface="+mj-lt"/>
              </a:rPr>
              <a:t>To identify </a:t>
            </a:r>
            <a:r>
              <a:rPr lang="en-GB" sz="2200" dirty="0">
                <a:latin typeface="+mj-lt"/>
              </a:rPr>
              <a:t>the roles played within a group/team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discuss about group/team development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reflect on what can be done to improve actions, ideas and relationships within a group/team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2200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defRPr/>
            </a:pPr>
            <a:endParaRPr lang="en-GB" sz="2200" dirty="0">
              <a:latin typeface="+mj-lt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79669" y="3017498"/>
            <a:ext cx="4456554" cy="1310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250" b="1" dirty="0" smtClean="0">
                <a:solidFill>
                  <a:srgbClr val="005AAC"/>
                </a:solidFill>
                <a:latin typeface="+mj-lt"/>
              </a:rPr>
              <a:t>PHOTOLANGUAGE</a:t>
            </a:r>
            <a:r>
              <a:rPr lang="en-US" sz="2250" dirty="0" smtClean="0">
                <a:solidFill>
                  <a:srgbClr val="13AFBB"/>
                </a:solidFill>
                <a:latin typeface="+mj-lt"/>
              </a:rPr>
              <a:t> </a:t>
            </a:r>
            <a:endParaRPr lang="en-US" sz="2250" dirty="0">
              <a:solidFill>
                <a:srgbClr val="13AFBB"/>
              </a:solidFill>
              <a:latin typeface="+mj-lt"/>
            </a:endParaRPr>
          </a:p>
          <a:p>
            <a:pPr algn="ctr"/>
            <a:r>
              <a:rPr lang="en-US" sz="2250" dirty="0">
                <a:latin typeface="+mj-lt"/>
              </a:rPr>
              <a:t>Choose the photo you most identify yourself with</a:t>
            </a:r>
            <a:endParaRPr lang="pt-PT" sz="2250" dirty="0">
              <a:latin typeface="+mj-lt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1144839" y="325995"/>
            <a:ext cx="6854321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EXERCISE 1 - PHOTOLANGUAGE</a:t>
            </a:r>
            <a:endParaRPr lang="pt-PT" sz="3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53" y="2462155"/>
            <a:ext cx="3658247" cy="242130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7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1144839" y="325995"/>
            <a:ext cx="6854321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EXERCISE </a:t>
            </a:r>
            <a:r>
              <a:rPr lang="pt-PT" sz="3000" b="1" dirty="0" smtClean="0">
                <a:solidFill>
                  <a:schemeClr val="bg1"/>
                </a:solidFill>
              </a:rPr>
              <a:t>2 - PARTICIPANTS’ PRESENTATION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824" y="3459376"/>
            <a:ext cx="4456554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50" dirty="0" smtClean="0">
                <a:latin typeface="+mj-lt"/>
              </a:rPr>
              <a:t>How do we want to be addressed</a:t>
            </a:r>
            <a:endParaRPr lang="pt-PT" sz="225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76875" y="2466975"/>
            <a:ext cx="3667125" cy="2400300"/>
          </a:xfrm>
          <a:prstGeom prst="rect">
            <a:avLst/>
          </a:prstGeom>
          <a:solidFill>
            <a:srgbClr val="013E75"/>
          </a:solidFill>
          <a:extLst/>
        </p:spPr>
        <p:txBody>
          <a:bodyPr vert="horz" wrap="square" lIns="68580" tIns="34290" rIns="68580" bIns="34290" rtlCol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pt-PT" sz="2400" b="1" dirty="0" smtClean="0">
                <a:solidFill>
                  <a:schemeClr val="bg1"/>
                </a:solidFill>
                <a:cs typeface="Tahoma" panose="020B0604030504040204" pitchFamily="34" charset="0"/>
              </a:rPr>
              <a:t>YOUR PHOTO</a:t>
            </a:r>
            <a:endParaRPr lang="pt-PT" sz="2400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76874" y="2028393"/>
            <a:ext cx="3667125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50" dirty="0" smtClean="0">
                <a:latin typeface="+mj-lt"/>
              </a:rPr>
              <a:t>Please call me… </a:t>
            </a:r>
            <a:r>
              <a:rPr lang="en-US" sz="2250" b="1" dirty="0" smtClean="0">
                <a:solidFill>
                  <a:srgbClr val="005AAC"/>
                </a:solidFill>
                <a:latin typeface="+mj-lt"/>
              </a:rPr>
              <a:t>NAME</a:t>
            </a:r>
            <a:endParaRPr lang="pt-PT" sz="2250" b="1" dirty="0">
              <a:solidFill>
                <a:srgbClr val="005AAC"/>
              </a:solidFill>
              <a:latin typeface="+mj-lt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22824" y="2945948"/>
            <a:ext cx="4456554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350"/>
              </a:spcAft>
            </a:pPr>
            <a:r>
              <a:rPr lang="en-US" sz="2250" b="1" dirty="0" smtClean="0">
                <a:solidFill>
                  <a:srgbClr val="005AAC"/>
                </a:solidFill>
                <a:latin typeface="+mj-lt"/>
              </a:rPr>
              <a:t>PARTICIPANTS’ PRESENTATION</a:t>
            </a:r>
            <a:r>
              <a:rPr lang="en-US" sz="2250" dirty="0" smtClean="0">
                <a:solidFill>
                  <a:srgbClr val="13AFBB"/>
                </a:solidFill>
                <a:latin typeface="+mj-lt"/>
              </a:rPr>
              <a:t> </a:t>
            </a:r>
            <a:endParaRPr lang="en-US" sz="2250" dirty="0">
              <a:solidFill>
                <a:srgbClr val="13AFB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2335" y="1003112"/>
            <a:ext cx="8481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b="1" dirty="0" smtClean="0">
                <a:solidFill>
                  <a:srgbClr val="005AAC"/>
                </a:solidFill>
              </a:rPr>
              <a:t>E-</a:t>
            </a:r>
            <a:r>
              <a:rPr lang="pt-PT" sz="3000" b="1" dirty="0" err="1" smtClean="0">
                <a:solidFill>
                  <a:srgbClr val="005AAC"/>
                </a:solidFill>
              </a:rPr>
              <a:t>learning</a:t>
            </a:r>
            <a:r>
              <a:rPr lang="pt-PT" sz="3000" b="1" dirty="0" smtClean="0">
                <a:solidFill>
                  <a:srgbClr val="005AAC"/>
                </a:solidFill>
              </a:rPr>
              <a:t> debriefing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2335" y="2323886"/>
            <a:ext cx="8567737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Characterize participants’ perceptions about academic integrity</a:t>
            </a:r>
          </a:p>
          <a:p>
            <a:pPr marL="342900" indent="-342900"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open the discussion about authenticity, originality, academic integrity, individual and institutional development and innovation</a:t>
            </a:r>
          </a:p>
          <a:p>
            <a:pPr marL="342900" indent="-342900"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identify in which stage participants think their institution is regarding the existence of an institutional ethical code</a:t>
            </a:r>
          </a:p>
          <a:p>
            <a:pPr marL="342900" indent="-342900"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initiate the reflection on the institutional and individual development </a:t>
            </a:r>
            <a:r>
              <a:rPr lang="en-GB" sz="2200" dirty="0" smtClean="0">
                <a:latin typeface="+mj-lt"/>
              </a:rPr>
              <a:t>plans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defRPr/>
            </a:pPr>
            <a:endParaRPr lang="en-GB" sz="2200" dirty="0">
              <a:latin typeface="+mj-lt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13</a:t>
            </a:fld>
            <a:endParaRPr lang="en-GB"/>
          </a:p>
        </p:txBody>
      </p:sp>
      <p:sp>
        <p:nvSpPr>
          <p:cNvPr id="3" name="Retângulo 2"/>
          <p:cNvSpPr/>
          <p:nvPr/>
        </p:nvSpPr>
        <p:spPr>
          <a:xfrm>
            <a:off x="472335" y="1460224"/>
            <a:ext cx="2043188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en-US" sz="2200" b="1" dirty="0">
                <a:latin typeface="+mj-lt"/>
              </a:rPr>
              <a:t>We intended to: </a:t>
            </a:r>
          </a:p>
        </p:txBody>
      </p:sp>
    </p:spTree>
    <p:extLst>
      <p:ext uri="{BB962C8B-B14F-4D97-AF65-F5344CB8AC3E}">
        <p14:creationId xmlns:p14="http://schemas.microsoft.com/office/powerpoint/2010/main" val="32629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67564" y="42046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dirty="0" smtClean="0">
                <a:solidFill>
                  <a:schemeClr val="accent3">
                    <a:lumMod val="50000"/>
                  </a:schemeClr>
                </a:solidFill>
              </a:rPr>
              <a:t>Coffee-break</a:t>
            </a:r>
            <a:endParaRPr lang="pt-PT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1952625"/>
            <a:ext cx="9141508" cy="2118901"/>
            <a:chOff x="0" y="1952625"/>
            <a:chExt cx="9141508" cy="2118901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6756654" y="1952625"/>
              <a:ext cx="2384854" cy="2118901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4504436" y="1952625"/>
              <a:ext cx="2384854" cy="2118901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2252218" y="1952625"/>
              <a:ext cx="2384854" cy="2118901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0" y="1952625"/>
              <a:ext cx="2384854" cy="2118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2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5AAC"/>
                </a:solidFill>
              </a:rPr>
              <a:t>ACADEMIC INTEGRITY</a:t>
            </a:r>
            <a:endParaRPr lang="en-US" sz="4400" b="1" dirty="0">
              <a:solidFill>
                <a:srgbClr val="005AAC"/>
              </a:solidFill>
            </a:endParaRPr>
          </a:p>
          <a:p>
            <a:pPr algn="ctr"/>
            <a:r>
              <a:rPr lang="en-US" sz="4400" dirty="0">
                <a:solidFill>
                  <a:srgbClr val="005AAC"/>
                </a:solidFill>
              </a:rPr>
              <a:t>Individual and group/team values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1033628" y="154290"/>
            <a:ext cx="6854321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EXERCISE </a:t>
            </a:r>
            <a:r>
              <a:rPr lang="pt-PT" sz="3000" b="1" dirty="0" smtClean="0">
                <a:solidFill>
                  <a:schemeClr val="bg1"/>
                </a:solidFill>
              </a:rPr>
              <a:t>3 – THE WALL OF VALUES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88985" y="1688859"/>
            <a:ext cx="475383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1. Please select up to 10 values, either from the already filled cards or writing other values on the blank cards, </a:t>
            </a:r>
            <a:r>
              <a:rPr lang="en-GB" dirty="0">
                <a:latin typeface="+mj-lt"/>
              </a:rPr>
              <a:t>selecting the values that </a:t>
            </a:r>
            <a:r>
              <a:rPr lang="en-GB" dirty="0" smtClean="0">
                <a:latin typeface="+mj-lt"/>
              </a:rPr>
              <a:t>FOR YOU best </a:t>
            </a:r>
            <a:r>
              <a:rPr lang="en-GB" dirty="0">
                <a:latin typeface="+mj-lt"/>
              </a:rPr>
              <a:t>answer the question: </a:t>
            </a:r>
          </a:p>
          <a:p>
            <a:r>
              <a:rPr lang="en-GB" dirty="0" smtClean="0">
                <a:solidFill>
                  <a:srgbClr val="005AAC"/>
                </a:solidFill>
                <a:latin typeface="+mj-lt"/>
              </a:rPr>
              <a:t> - Which are the most important values regarding academic integrity?</a:t>
            </a:r>
          </a:p>
          <a:p>
            <a:r>
              <a:rPr lang="en-GB" dirty="0" smtClean="0">
                <a:solidFill>
                  <a:srgbClr val="005AAC"/>
                </a:solidFill>
                <a:latin typeface="+mj-lt"/>
              </a:rPr>
              <a:t> </a:t>
            </a:r>
            <a:endParaRPr lang="en-GB" dirty="0">
              <a:solidFill>
                <a:srgbClr val="005AAC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65904" y="521885"/>
            <a:ext cx="289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bg1"/>
                </a:solidFill>
              </a:rPr>
              <a:t>(</a:t>
            </a:r>
            <a:r>
              <a:rPr lang="pt-PT" sz="1600" dirty="0" err="1" smtClean="0">
                <a:solidFill>
                  <a:schemeClr val="bg1"/>
                </a:solidFill>
              </a:rPr>
              <a:t>Adapted</a:t>
            </a:r>
            <a:r>
              <a:rPr lang="pt-PT" sz="1600" dirty="0" smtClean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from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Korthagen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dirty="0" smtClean="0">
                <a:solidFill>
                  <a:schemeClr val="bg1"/>
                </a:solidFill>
              </a:rPr>
              <a:t>2001)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6572" y="3851990"/>
            <a:ext cx="8633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2. Now, rank the chosen values according </a:t>
            </a:r>
            <a:r>
              <a:rPr lang="en-GB" dirty="0">
                <a:latin typeface="+mj-lt"/>
              </a:rPr>
              <a:t>to the individual importance given to each value. </a:t>
            </a:r>
            <a:endParaRPr lang="en-GB" dirty="0" smtClean="0">
              <a:latin typeface="+mj-lt"/>
            </a:endParaRPr>
          </a:p>
          <a:p>
            <a:pPr lvl="0"/>
            <a:r>
              <a:rPr lang="en-GB" dirty="0" smtClean="0">
                <a:solidFill>
                  <a:srgbClr val="005AA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How do YOU RANK them </a:t>
            </a:r>
            <a:r>
              <a:rPr lang="en-GB" dirty="0">
                <a:solidFill>
                  <a:srgbClr val="005AA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order of importance?</a:t>
            </a:r>
          </a:p>
          <a:p>
            <a:r>
              <a:rPr lang="en-GB" dirty="0" smtClean="0">
                <a:latin typeface="+mj-lt"/>
              </a:rPr>
              <a:t>Create </a:t>
            </a:r>
            <a:r>
              <a:rPr lang="en-GB" dirty="0">
                <a:latin typeface="+mj-lt"/>
              </a:rPr>
              <a:t>your own </a:t>
            </a:r>
            <a:r>
              <a:rPr lang="en-GB" dirty="0" smtClean="0">
                <a:latin typeface="+mj-lt"/>
              </a:rPr>
              <a:t>criteria:  up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 smtClean="0">
                <a:latin typeface="+mj-lt"/>
              </a:rPr>
              <a:t>down </a:t>
            </a:r>
            <a:r>
              <a:rPr lang="en-GB" dirty="0">
                <a:latin typeface="+mj-lt"/>
              </a:rPr>
              <a:t>// </a:t>
            </a:r>
            <a:r>
              <a:rPr lang="en-GB" dirty="0" smtClean="0">
                <a:latin typeface="+mj-lt"/>
              </a:rPr>
              <a:t>right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 smtClean="0">
                <a:latin typeface="+mj-lt"/>
              </a:rPr>
              <a:t>left </a:t>
            </a:r>
            <a:r>
              <a:rPr lang="en-GB" dirty="0">
                <a:latin typeface="+mj-lt"/>
              </a:rPr>
              <a:t>to organize the cards. You can put more than one value in the same level. </a:t>
            </a:r>
            <a:endParaRPr lang="pt-PT" sz="2000" dirty="0"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0140" y="1115683"/>
            <a:ext cx="3702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350"/>
              </a:spcAft>
            </a:pPr>
            <a:r>
              <a:rPr lang="en-US" sz="2200" dirty="0">
                <a:solidFill>
                  <a:srgbClr val="005AAC"/>
                </a:solidFill>
                <a:latin typeface="+mj-lt"/>
              </a:rPr>
              <a:t>INDIVIDUAL WALL OF VALUES</a:t>
            </a:r>
            <a:r>
              <a:rPr lang="en-US" sz="2200" dirty="0">
                <a:solidFill>
                  <a:srgbClr val="13AFBB"/>
                </a:solidFill>
                <a:latin typeface="+mj-lt"/>
              </a:rPr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86572" y="5315931"/>
            <a:ext cx="8633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+mj-lt"/>
              </a:rPr>
              <a:t>3</a:t>
            </a:r>
            <a:r>
              <a:rPr lang="pt-PT" dirty="0">
                <a:solidFill>
                  <a:srgbClr val="005AAC"/>
                </a:solidFill>
                <a:latin typeface="+mj-lt"/>
              </a:rPr>
              <a:t>. </a:t>
            </a:r>
            <a:r>
              <a:rPr lang="pt-PT" dirty="0" err="1">
                <a:solidFill>
                  <a:srgbClr val="005AAC"/>
                </a:solidFill>
                <a:latin typeface="+mj-lt"/>
              </a:rPr>
              <a:t>Build</a:t>
            </a:r>
            <a:r>
              <a:rPr lang="pt-PT" dirty="0">
                <a:solidFill>
                  <a:srgbClr val="005AAC"/>
                </a:solidFill>
                <a:latin typeface="+mj-lt"/>
              </a:rPr>
              <a:t> YOUR Wall </a:t>
            </a:r>
            <a:r>
              <a:rPr lang="pt-PT" dirty="0" err="1">
                <a:solidFill>
                  <a:srgbClr val="005AAC"/>
                </a:solidFill>
                <a:latin typeface="+mj-lt"/>
              </a:rPr>
              <a:t>of</a:t>
            </a:r>
            <a:r>
              <a:rPr lang="pt-PT" dirty="0">
                <a:solidFill>
                  <a:srgbClr val="005AAC"/>
                </a:solidFill>
                <a:latin typeface="+mj-lt"/>
              </a:rPr>
              <a:t> </a:t>
            </a:r>
            <a:r>
              <a:rPr lang="pt-PT" dirty="0" err="1">
                <a:solidFill>
                  <a:srgbClr val="005AAC"/>
                </a:solidFill>
                <a:latin typeface="+mj-lt"/>
              </a:rPr>
              <a:t>Values</a:t>
            </a:r>
            <a:r>
              <a:rPr lang="pt-PT" dirty="0">
                <a:latin typeface="+mj-lt"/>
              </a:rPr>
              <a:t>: </a:t>
            </a:r>
            <a:r>
              <a:rPr lang="pt-PT" dirty="0" smtClean="0">
                <a:latin typeface="+mj-lt"/>
              </a:rPr>
              <a:t>stick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cards</a:t>
            </a:r>
            <a:r>
              <a:rPr lang="pt-PT" dirty="0">
                <a:latin typeface="+mj-lt"/>
              </a:rPr>
              <a:t> </a:t>
            </a:r>
            <a:r>
              <a:rPr lang="pt-PT" dirty="0" smtClean="0">
                <a:latin typeface="+mj-lt"/>
              </a:rPr>
              <a:t>to </a:t>
            </a:r>
            <a:r>
              <a:rPr lang="pt-PT" dirty="0">
                <a:latin typeface="+mj-lt"/>
              </a:rPr>
              <a:t>a </a:t>
            </a:r>
            <a:r>
              <a:rPr lang="pt-PT" dirty="0" err="1">
                <a:latin typeface="+mj-lt"/>
              </a:rPr>
              <a:t>paper</a:t>
            </a:r>
            <a:r>
              <a:rPr lang="pt-PT" dirty="0">
                <a:latin typeface="+mj-lt"/>
              </a:rPr>
              <a:t>. </a:t>
            </a:r>
            <a:r>
              <a:rPr lang="pt-PT" dirty="0" err="1" smtClean="0">
                <a:latin typeface="+mj-lt"/>
              </a:rPr>
              <a:t>Put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your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name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on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it</a:t>
            </a:r>
            <a:r>
              <a:rPr lang="pt-PT" dirty="0" smtClean="0">
                <a:latin typeface="+mj-lt"/>
              </a:rPr>
              <a:t>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9"/>
          <a:stretch/>
        </p:blipFill>
        <p:spPr>
          <a:xfrm>
            <a:off x="5478070" y="1547479"/>
            <a:ext cx="3665930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1033628" y="154290"/>
            <a:ext cx="6854321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EXERCISE </a:t>
            </a:r>
            <a:r>
              <a:rPr lang="pt-PT" sz="3000" b="1" dirty="0" smtClean="0">
                <a:solidFill>
                  <a:schemeClr val="bg1"/>
                </a:solidFill>
              </a:rPr>
              <a:t>3 – THE WALL OF VALUES (2)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10140" y="1688711"/>
            <a:ext cx="47538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1. Present YOUR Wall of Values to the group</a:t>
            </a:r>
            <a:endParaRPr lang="en-GB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65904" y="521885"/>
            <a:ext cx="289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bg1"/>
                </a:solidFill>
              </a:rPr>
              <a:t>(</a:t>
            </a:r>
            <a:r>
              <a:rPr lang="pt-PT" sz="1600" dirty="0" err="1" smtClean="0">
                <a:solidFill>
                  <a:schemeClr val="bg1"/>
                </a:solidFill>
              </a:rPr>
              <a:t>Adapted</a:t>
            </a:r>
            <a:r>
              <a:rPr lang="pt-PT" sz="1600" dirty="0" smtClean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from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Korthagen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dirty="0" smtClean="0">
                <a:solidFill>
                  <a:schemeClr val="bg1"/>
                </a:solidFill>
              </a:rPr>
              <a:t>2001)</a:t>
            </a:r>
            <a:endParaRPr lang="pt-PT" sz="16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9"/>
          <a:stretch/>
        </p:blipFill>
        <p:spPr>
          <a:xfrm>
            <a:off x="5478070" y="1547479"/>
            <a:ext cx="3665930" cy="224821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0140" y="3869190"/>
            <a:ext cx="81299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3. The </a:t>
            </a:r>
            <a:r>
              <a:rPr lang="en-GB" dirty="0">
                <a:latin typeface="+mj-lt"/>
              </a:rPr>
              <a:t>values should be ranked according to the </a:t>
            </a:r>
            <a:r>
              <a:rPr lang="en-GB" dirty="0" smtClean="0">
                <a:latin typeface="+mj-lt"/>
              </a:rPr>
              <a:t>importance </a:t>
            </a:r>
            <a:r>
              <a:rPr lang="en-GB" dirty="0">
                <a:latin typeface="+mj-lt"/>
              </a:rPr>
              <a:t>given </a:t>
            </a:r>
            <a:r>
              <a:rPr lang="en-GB" dirty="0" smtClean="0">
                <a:latin typeface="+mj-lt"/>
              </a:rPr>
              <a:t>by THE GROUP to </a:t>
            </a:r>
            <a:r>
              <a:rPr lang="en-GB" dirty="0">
                <a:latin typeface="+mj-lt"/>
              </a:rPr>
              <a:t>each </a:t>
            </a:r>
            <a:r>
              <a:rPr lang="en-GB" dirty="0" smtClean="0">
                <a:latin typeface="+mj-lt"/>
              </a:rPr>
              <a:t>value</a:t>
            </a:r>
            <a:r>
              <a:rPr lang="en-GB" dirty="0" smtClean="0">
                <a:latin typeface="+mj-lt"/>
              </a:rPr>
              <a:t>: </a:t>
            </a:r>
            <a:endParaRPr lang="en-GB" dirty="0" smtClean="0">
              <a:latin typeface="+mj-lt"/>
            </a:endParaRPr>
          </a:p>
          <a:p>
            <a:pPr lvl="0"/>
            <a:r>
              <a:rPr lang="en-GB" dirty="0" smtClean="0">
                <a:solidFill>
                  <a:srgbClr val="005AA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How do you rank them in order of importance?</a:t>
            </a:r>
            <a:endParaRPr lang="en-GB" sz="2000" dirty="0" smtClean="0">
              <a:latin typeface="+mj-lt"/>
            </a:endParaRPr>
          </a:p>
          <a:p>
            <a:endParaRPr lang="pt-PT" sz="2000" dirty="0"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0140" y="1115683"/>
            <a:ext cx="31109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350"/>
              </a:spcAft>
            </a:pPr>
            <a:r>
              <a:rPr lang="en-US" sz="2200" dirty="0" smtClean="0">
                <a:solidFill>
                  <a:srgbClr val="005AAC"/>
                </a:solidFill>
                <a:latin typeface="+mj-lt"/>
              </a:rPr>
              <a:t>GROUP </a:t>
            </a:r>
            <a:r>
              <a:rPr lang="en-US" sz="2200" dirty="0">
                <a:solidFill>
                  <a:srgbClr val="005AAC"/>
                </a:solidFill>
                <a:latin typeface="+mj-lt"/>
              </a:rPr>
              <a:t>WALL OF VALUES</a:t>
            </a:r>
            <a:r>
              <a:rPr lang="en-US" sz="2200" dirty="0">
                <a:solidFill>
                  <a:srgbClr val="13AFBB"/>
                </a:solidFill>
                <a:latin typeface="+mj-lt"/>
              </a:rPr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10140" y="4867082"/>
            <a:ext cx="8633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+mj-lt"/>
              </a:rPr>
              <a:t>4</a:t>
            </a:r>
            <a:r>
              <a:rPr lang="pt-PT" dirty="0" smtClean="0">
                <a:solidFill>
                  <a:srgbClr val="005AAC"/>
                </a:solidFill>
                <a:latin typeface="+mj-lt"/>
              </a:rPr>
              <a:t>. </a:t>
            </a:r>
            <a:r>
              <a:rPr lang="pt-PT" dirty="0" err="1">
                <a:solidFill>
                  <a:srgbClr val="005AAC"/>
                </a:solidFill>
                <a:latin typeface="+mj-lt"/>
              </a:rPr>
              <a:t>Build</a:t>
            </a:r>
            <a:r>
              <a:rPr lang="pt-PT" dirty="0">
                <a:solidFill>
                  <a:srgbClr val="005AAC"/>
                </a:solidFill>
                <a:latin typeface="+mj-lt"/>
              </a:rPr>
              <a:t> </a:t>
            </a:r>
            <a:r>
              <a:rPr lang="pt-PT" dirty="0" smtClean="0">
                <a:solidFill>
                  <a:srgbClr val="005AAC"/>
                </a:solidFill>
                <a:latin typeface="+mj-lt"/>
              </a:rPr>
              <a:t>THE </a:t>
            </a:r>
            <a:r>
              <a:rPr lang="pt-PT" dirty="0" err="1" smtClean="0">
                <a:solidFill>
                  <a:srgbClr val="005AAC"/>
                </a:solidFill>
                <a:latin typeface="+mj-lt"/>
              </a:rPr>
              <a:t>GROUP’s</a:t>
            </a:r>
            <a:r>
              <a:rPr lang="pt-PT" dirty="0" smtClean="0">
                <a:solidFill>
                  <a:srgbClr val="005AAC"/>
                </a:solidFill>
                <a:latin typeface="+mj-lt"/>
              </a:rPr>
              <a:t> </a:t>
            </a:r>
            <a:r>
              <a:rPr lang="pt-PT" dirty="0">
                <a:solidFill>
                  <a:srgbClr val="005AAC"/>
                </a:solidFill>
                <a:latin typeface="+mj-lt"/>
              </a:rPr>
              <a:t>Wall </a:t>
            </a:r>
            <a:r>
              <a:rPr lang="pt-PT" dirty="0" err="1">
                <a:solidFill>
                  <a:srgbClr val="005AAC"/>
                </a:solidFill>
                <a:latin typeface="+mj-lt"/>
              </a:rPr>
              <a:t>of</a:t>
            </a:r>
            <a:r>
              <a:rPr lang="pt-PT" dirty="0">
                <a:solidFill>
                  <a:srgbClr val="005AAC"/>
                </a:solidFill>
                <a:latin typeface="+mj-lt"/>
              </a:rPr>
              <a:t> </a:t>
            </a:r>
            <a:r>
              <a:rPr lang="pt-PT" dirty="0" err="1">
                <a:solidFill>
                  <a:srgbClr val="005AAC"/>
                </a:solidFill>
                <a:latin typeface="+mj-lt"/>
              </a:rPr>
              <a:t>Values</a:t>
            </a:r>
            <a:r>
              <a:rPr lang="pt-PT" dirty="0">
                <a:latin typeface="+mj-lt"/>
              </a:rPr>
              <a:t>: use </a:t>
            </a:r>
            <a:r>
              <a:rPr lang="pt-PT" dirty="0" err="1">
                <a:latin typeface="+mj-lt"/>
              </a:rPr>
              <a:t>bostik</a:t>
            </a:r>
            <a:r>
              <a:rPr lang="pt-PT" dirty="0">
                <a:latin typeface="+mj-lt"/>
              </a:rPr>
              <a:t> to </a:t>
            </a:r>
            <a:r>
              <a:rPr lang="pt-PT" dirty="0" err="1">
                <a:latin typeface="+mj-lt"/>
              </a:rPr>
              <a:t>glue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cards</a:t>
            </a:r>
            <a:r>
              <a:rPr lang="pt-PT" dirty="0">
                <a:latin typeface="+mj-lt"/>
              </a:rPr>
              <a:t> </a:t>
            </a:r>
            <a:r>
              <a:rPr lang="pt-PT" dirty="0" smtClean="0">
                <a:latin typeface="+mj-lt"/>
              </a:rPr>
              <a:t>to </a:t>
            </a:r>
            <a:r>
              <a:rPr lang="pt-PT" dirty="0">
                <a:latin typeface="+mj-lt"/>
              </a:rPr>
              <a:t>a </a:t>
            </a:r>
            <a:r>
              <a:rPr lang="pt-PT" dirty="0" err="1" smtClean="0">
                <a:latin typeface="+mj-lt"/>
              </a:rPr>
              <a:t>paper</a:t>
            </a:r>
            <a:r>
              <a:rPr lang="pt-PT" dirty="0" smtClean="0">
                <a:latin typeface="+mj-lt"/>
              </a:rPr>
              <a:t>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10140" y="2226598"/>
            <a:ext cx="475383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2. Now IN GROUP, answer to the question: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5AAC"/>
                </a:solidFill>
                <a:latin typeface="+mj-lt"/>
              </a:rPr>
              <a:t>Which are the most important values regarding academic integrity?</a:t>
            </a:r>
            <a:r>
              <a:rPr lang="en-GB" dirty="0">
                <a:latin typeface="+mj-lt"/>
              </a:rPr>
              <a:t> </a:t>
            </a:r>
          </a:p>
          <a:p>
            <a:r>
              <a:rPr lang="en-GB" dirty="0">
                <a:latin typeface="+mj-lt"/>
              </a:rPr>
              <a:t>Select the most important values to the group.</a:t>
            </a:r>
          </a:p>
          <a:p>
            <a:r>
              <a:rPr lang="en-GB" dirty="0">
                <a:latin typeface="+mj-lt"/>
              </a:rPr>
              <a:t>(Use a new set of cards)</a:t>
            </a:r>
            <a:r>
              <a:rPr lang="en-GB" dirty="0">
                <a:solidFill>
                  <a:srgbClr val="005AAC"/>
                </a:solidFill>
                <a:latin typeface="+mj-lt"/>
              </a:rPr>
              <a:t>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10140" y="5330407"/>
            <a:ext cx="7867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+mj-lt"/>
              </a:rPr>
              <a:t>5. </a:t>
            </a:r>
            <a:r>
              <a:rPr lang="pt-PT" dirty="0" err="1" smtClean="0">
                <a:latin typeface="+mj-lt"/>
              </a:rPr>
              <a:t>Discuss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confront</a:t>
            </a:r>
            <a:r>
              <a:rPr lang="pt-PT" dirty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group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and</a:t>
            </a:r>
            <a:r>
              <a:rPr lang="pt-PT" dirty="0" smtClean="0">
                <a:latin typeface="+mj-lt"/>
              </a:rPr>
              <a:t> </a:t>
            </a:r>
            <a:r>
              <a:rPr lang="pt-PT" dirty="0">
                <a:latin typeface="+mj-lt"/>
              </a:rPr>
              <a:t>individual </a:t>
            </a:r>
            <a:r>
              <a:rPr lang="pt-PT" dirty="0" err="1" smtClean="0">
                <a:latin typeface="+mj-lt"/>
              </a:rPr>
              <a:t>Walls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>
                <a:latin typeface="+mj-lt"/>
              </a:rPr>
              <a:t>of</a:t>
            </a:r>
            <a:r>
              <a:rPr lang="pt-PT" dirty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Values</a:t>
            </a:r>
            <a:endParaRPr lang="pt-P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3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1033628" y="154290"/>
            <a:ext cx="6854321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EXERCISE </a:t>
            </a:r>
            <a:r>
              <a:rPr lang="pt-PT" sz="3000" b="1" dirty="0" smtClean="0">
                <a:solidFill>
                  <a:schemeClr val="bg1"/>
                </a:solidFill>
              </a:rPr>
              <a:t>3 – THE WALL OF VALUES (3)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10140" y="1952625"/>
            <a:ext cx="475383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Reflection on the processes of harmonization and </a:t>
            </a:r>
            <a:r>
              <a:rPr lang="en-GB" dirty="0" smtClean="0">
                <a:latin typeface="+mj-lt"/>
              </a:rPr>
              <a:t>negotiation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+mj-lt"/>
              </a:rPr>
              <a:t>Commonalities and </a:t>
            </a:r>
            <a:r>
              <a:rPr lang="en-GB" dirty="0" smtClean="0">
                <a:latin typeface="+mj-lt"/>
              </a:rPr>
              <a:t>differences</a:t>
            </a:r>
          </a:p>
          <a:p>
            <a:pPr marL="342900" indent="-342900">
              <a:buFont typeface="+mj-lt"/>
              <a:buAutoNum type="arabicPeriod"/>
            </a:pPr>
            <a:endParaRPr lang="pt-PT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t-PT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dirty="0" smtClean="0">
                <a:latin typeface="+mj-lt"/>
              </a:rPr>
              <a:t>Share </a:t>
            </a:r>
            <a:r>
              <a:rPr lang="pt-PT" dirty="0" err="1" smtClean="0">
                <a:latin typeface="+mj-lt"/>
              </a:rPr>
              <a:t>your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discussion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with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the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large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group</a:t>
            </a:r>
            <a:endParaRPr lang="en-GB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65904" y="521885"/>
            <a:ext cx="289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bg1"/>
                </a:solidFill>
              </a:rPr>
              <a:t>(</a:t>
            </a:r>
            <a:r>
              <a:rPr lang="pt-PT" sz="1600" dirty="0" err="1" smtClean="0">
                <a:solidFill>
                  <a:schemeClr val="bg1"/>
                </a:solidFill>
              </a:rPr>
              <a:t>Adapted</a:t>
            </a:r>
            <a:r>
              <a:rPr lang="pt-PT" sz="1600" dirty="0" smtClean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from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Korthagen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dirty="0" smtClean="0">
                <a:solidFill>
                  <a:schemeClr val="bg1"/>
                </a:solidFill>
              </a:rPr>
              <a:t>2001)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0140" y="1115683"/>
            <a:ext cx="1572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350"/>
              </a:spcAft>
            </a:pPr>
            <a:r>
              <a:rPr lang="en-US" sz="2200" dirty="0" smtClean="0">
                <a:solidFill>
                  <a:srgbClr val="005AAC"/>
                </a:solidFill>
                <a:latin typeface="+mj-lt"/>
              </a:rPr>
              <a:t>DEBRIEFING</a:t>
            </a:r>
            <a:endParaRPr lang="en-US" sz="2200" dirty="0">
              <a:solidFill>
                <a:srgbClr val="13AFBB"/>
              </a:solidFill>
              <a:latin typeface="+mj-l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9"/>
          <a:stretch/>
        </p:blipFill>
        <p:spPr>
          <a:xfrm>
            <a:off x="5478070" y="1547479"/>
            <a:ext cx="3665930" cy="224821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0140" y="1583293"/>
            <a:ext cx="13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5AAC"/>
                </a:solidFill>
                <a:latin typeface="+mj-lt"/>
              </a:rPr>
              <a:t>Small Group </a:t>
            </a:r>
            <a:endParaRPr lang="en-GB" dirty="0"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8794" y="3524530"/>
            <a:ext cx="138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5AAC"/>
                </a:solidFill>
                <a:latin typeface="+mj-lt"/>
              </a:rPr>
              <a:t>Large Group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4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5AAC"/>
                </a:solidFill>
              </a:rPr>
              <a:t>ACADEMIC INTEGRITY</a:t>
            </a:r>
            <a:endParaRPr lang="en-US" sz="4400" b="1" dirty="0">
              <a:solidFill>
                <a:srgbClr val="005AAC"/>
              </a:solidFill>
            </a:endParaRPr>
          </a:p>
          <a:p>
            <a:pPr algn="ctr"/>
            <a:r>
              <a:rPr lang="en-US" sz="4400" dirty="0" smtClean="0">
                <a:solidFill>
                  <a:srgbClr val="005AAC"/>
                </a:solidFill>
              </a:rPr>
              <a:t>using a fable</a:t>
            </a:r>
            <a:endParaRPr lang="en-US" sz="4400" dirty="0">
              <a:solidFill>
                <a:srgbClr val="005AAC"/>
              </a:solidFill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2" y="-14576"/>
            <a:ext cx="8420671" cy="6370927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040" y="253120"/>
            <a:ext cx="5627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PT" sz="36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PORTUGAL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04216" y="4500843"/>
            <a:ext cx="24499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12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Azores (9 islands)</a:t>
            </a:r>
            <a:endParaRPr lang="pt-PT" altLang="pt-PT" sz="1200" b="1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pt-PT" altLang="pt-PT" sz="10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2335 Km</a:t>
            </a:r>
            <a:r>
              <a:rPr lang="pt-PT" altLang="pt-PT" sz="1000" b="1" i="1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08847" y="5387072"/>
            <a:ext cx="24499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12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Madeira (2 islands)</a:t>
            </a:r>
            <a:endParaRPr lang="pt-PT" altLang="pt-PT" sz="1200" b="1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pt-PT" altLang="pt-PT" sz="1000" b="1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796 </a:t>
            </a:r>
            <a:r>
              <a:rPr lang="pt-PT" altLang="pt-PT" sz="10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Km</a:t>
            </a:r>
            <a:r>
              <a:rPr lang="pt-PT" altLang="pt-PT" sz="1000" b="1" i="1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54162" y="2822728"/>
            <a:ext cx="14755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/>
              <a:t>PORTUGAL</a:t>
            </a:r>
            <a:endParaRPr lang="pt-PT" sz="2200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58793" y="2015395"/>
            <a:ext cx="1054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1400" b="1" dirty="0">
                <a:latin typeface="+mn-lt"/>
                <a:ea typeface="ＭＳ Ｐゴシック" panose="020B0600070205080204" pitchFamily="34" charset="-128"/>
              </a:rPr>
              <a:t>88500Km</a:t>
            </a:r>
            <a:r>
              <a:rPr lang="pt-PT" altLang="pt-PT" sz="1400" b="1" baseline="30000" dirty="0">
                <a:latin typeface="+mn-lt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09877" y="3447600"/>
            <a:ext cx="7479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12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Lisbon</a:t>
            </a:r>
            <a:endParaRPr lang="pt-PT" altLang="pt-PT" sz="1200" b="1" i="1" baseline="30000" dirty="0">
              <a:solidFill>
                <a:schemeClr val="accent6">
                  <a:lumMod val="75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3410274"/>
            <a:ext cx="209550" cy="31432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613502" y="2495056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err="1" smtClean="0">
                <a:solidFill>
                  <a:schemeClr val="bg1">
                    <a:lumMod val="65000"/>
                  </a:schemeClr>
                </a:solidFill>
              </a:rPr>
              <a:t>Spain</a:t>
            </a:r>
            <a:endParaRPr lang="pt-PT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40073" y="5873067"/>
            <a:ext cx="13035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chemeClr val="bg1">
                    <a:lumMod val="65000"/>
                  </a:schemeClr>
                </a:solidFill>
              </a:rPr>
              <a:t>Marrocos</a:t>
            </a:r>
            <a:endParaRPr lang="pt-PT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183288" y="1059162"/>
            <a:ext cx="960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00" b="1" dirty="0" smtClean="0">
                <a:solidFill>
                  <a:schemeClr val="bg1">
                    <a:lumMod val="65000"/>
                  </a:schemeClr>
                </a:solidFill>
              </a:rPr>
              <a:t>France</a:t>
            </a:r>
            <a:endParaRPr lang="pt-PT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1405" y="982217"/>
            <a:ext cx="21132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000" b="1" dirty="0" err="1" smtClean="0">
                <a:solidFill>
                  <a:srgbClr val="005AAC"/>
                </a:solidFill>
              </a:rPr>
              <a:t>Our</a:t>
            </a:r>
            <a:r>
              <a:rPr lang="pt-PT" sz="3000" b="1" dirty="0" smtClean="0">
                <a:solidFill>
                  <a:srgbClr val="005AAC"/>
                </a:solidFill>
              </a:rPr>
              <a:t> </a:t>
            </a:r>
            <a:r>
              <a:rPr lang="pt-PT" sz="3000" b="1" dirty="0" err="1" smtClean="0">
                <a:solidFill>
                  <a:srgbClr val="005AAC"/>
                </a:solidFill>
              </a:rPr>
              <a:t>Context</a:t>
            </a:r>
            <a:endParaRPr lang="pt-PT" sz="3000" b="1" dirty="0" smtClean="0">
              <a:solidFill>
                <a:srgbClr val="005AAC"/>
              </a:solidFill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1021272" y="276270"/>
            <a:ext cx="6854321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EXERCISE </a:t>
            </a:r>
            <a:r>
              <a:rPr lang="pt-PT" sz="3000" b="1" dirty="0" smtClean="0">
                <a:solidFill>
                  <a:schemeClr val="bg1"/>
                </a:solidFill>
              </a:rPr>
              <a:t>4 – THE </a:t>
            </a:r>
            <a:r>
              <a:rPr lang="pt-PT" sz="3000" b="1" dirty="0" smtClean="0">
                <a:solidFill>
                  <a:schemeClr val="bg1"/>
                </a:solidFill>
              </a:rPr>
              <a:t>PENGUINS </a:t>
            </a:r>
            <a:r>
              <a:rPr lang="pt-PT" sz="3000" b="1" dirty="0" smtClean="0">
                <a:solidFill>
                  <a:schemeClr val="bg1"/>
                </a:solidFill>
              </a:rPr>
              <a:t>SOCIETY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08" y="1952625"/>
            <a:ext cx="4068041" cy="3168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610075" y="3088448"/>
            <a:ext cx="399573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Read the excerpt from “Our iceberg is Melting” (Kotter, 2006)</a:t>
            </a:r>
          </a:p>
        </p:txBody>
      </p:sp>
    </p:spTree>
    <p:extLst>
      <p:ext uri="{BB962C8B-B14F-4D97-AF65-F5344CB8AC3E}">
        <p14:creationId xmlns:p14="http://schemas.microsoft.com/office/powerpoint/2010/main" val="38341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67564" y="42046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dirty="0" smtClean="0">
                <a:solidFill>
                  <a:schemeClr val="accent3">
                    <a:lumMod val="50000"/>
                  </a:schemeClr>
                </a:solidFill>
              </a:rPr>
              <a:t>Lunch</a:t>
            </a:r>
            <a:endParaRPr lang="pt-PT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1952625"/>
            <a:ext cx="9141508" cy="2118901"/>
            <a:chOff x="0" y="1952625"/>
            <a:chExt cx="9141508" cy="2118901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6756654" y="1952625"/>
              <a:ext cx="2384854" cy="2118901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4504436" y="1952625"/>
              <a:ext cx="2384854" cy="2118901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2252218" y="1952625"/>
              <a:ext cx="2384854" cy="2118901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0" y="1952625"/>
              <a:ext cx="2384854" cy="2118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2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5AAC"/>
                </a:solidFill>
              </a:rPr>
              <a:t>GROUP/TEAM DEVELOPMENT</a:t>
            </a:r>
          </a:p>
          <a:p>
            <a:pPr algn="ctr"/>
            <a:r>
              <a:rPr lang="en-US" sz="4400" dirty="0">
                <a:solidFill>
                  <a:srgbClr val="005AAC"/>
                </a:solidFill>
              </a:rPr>
              <a:t>Actions, roles, stages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1021272" y="276270"/>
            <a:ext cx="6854321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EXERCISE </a:t>
            </a:r>
            <a:r>
              <a:rPr lang="pt-PT" sz="3000" b="1" dirty="0" smtClean="0">
                <a:solidFill>
                  <a:schemeClr val="bg1"/>
                </a:solidFill>
              </a:rPr>
              <a:t>5 – THE </a:t>
            </a:r>
            <a:r>
              <a:rPr lang="pt-PT" sz="3000" b="1" dirty="0" smtClean="0">
                <a:solidFill>
                  <a:schemeClr val="bg1"/>
                </a:solidFill>
              </a:rPr>
              <a:t>PENGUINS </a:t>
            </a:r>
            <a:r>
              <a:rPr lang="pt-PT" sz="3000" b="1" dirty="0" smtClean="0">
                <a:solidFill>
                  <a:schemeClr val="bg1"/>
                </a:solidFill>
              </a:rPr>
              <a:t>SOCIETY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08" y="1952625"/>
            <a:ext cx="4068041" cy="3168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452695" y="1952625"/>
            <a:ext cx="399573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j-lt"/>
              </a:rPr>
              <a:t>Choose the character you most identify with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j-lt"/>
              </a:rPr>
              <a:t>Gallery Walk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j-lt"/>
              </a:rPr>
              <a:t>Large group presentation of each poster</a:t>
            </a:r>
          </a:p>
        </p:txBody>
      </p:sp>
    </p:spTree>
    <p:extLst>
      <p:ext uri="{BB962C8B-B14F-4D97-AF65-F5344CB8AC3E}">
        <p14:creationId xmlns:p14="http://schemas.microsoft.com/office/powerpoint/2010/main" val="16134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762616" y="276270"/>
            <a:ext cx="7618769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EXERCISE </a:t>
            </a:r>
            <a:r>
              <a:rPr lang="pt-PT" sz="3000" b="1" dirty="0" smtClean="0">
                <a:solidFill>
                  <a:schemeClr val="bg1"/>
                </a:solidFill>
              </a:rPr>
              <a:t>6 – </a:t>
            </a:r>
            <a:r>
              <a:rPr lang="pt-PT" sz="3000" b="1" dirty="0" smtClean="0">
                <a:solidFill>
                  <a:schemeClr val="bg1"/>
                </a:solidFill>
              </a:rPr>
              <a:t>DILEMMAS </a:t>
            </a:r>
            <a:r>
              <a:rPr lang="pt-PT" sz="3000" b="1" dirty="0" smtClean="0">
                <a:solidFill>
                  <a:schemeClr val="bg1"/>
                </a:solidFill>
              </a:rPr>
              <a:t>THE </a:t>
            </a:r>
            <a:r>
              <a:rPr lang="pt-PT" sz="3000" b="1" dirty="0" smtClean="0">
                <a:solidFill>
                  <a:schemeClr val="bg1"/>
                </a:solidFill>
              </a:rPr>
              <a:t>PENGUINS </a:t>
            </a:r>
            <a:r>
              <a:rPr lang="pt-PT" sz="3000" b="1" dirty="0" smtClean="0">
                <a:solidFill>
                  <a:schemeClr val="bg1"/>
                </a:solidFill>
              </a:rPr>
              <a:t>SOCIETY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08" y="1952625"/>
            <a:ext cx="4068041" cy="3168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452695" y="1952625"/>
            <a:ext cx="3995737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pt-PT" sz="2000" dirty="0" err="1" smtClean="0">
                <a:latin typeface="+mj-lt"/>
              </a:rPr>
              <a:t>Dilemmas</a:t>
            </a:r>
            <a:r>
              <a:rPr lang="pt-PT" sz="2000" dirty="0" smtClean="0">
                <a:latin typeface="+mj-lt"/>
              </a:rPr>
              <a:t> </a:t>
            </a:r>
            <a:r>
              <a:rPr lang="pt-PT" sz="2000" dirty="0" err="1" smtClean="0">
                <a:latin typeface="+mj-lt"/>
              </a:rPr>
              <a:t>of</a:t>
            </a:r>
            <a:r>
              <a:rPr lang="pt-PT" sz="2000" dirty="0" smtClean="0">
                <a:latin typeface="+mj-lt"/>
              </a:rPr>
              <a:t> </a:t>
            </a:r>
            <a:r>
              <a:rPr lang="pt-PT" sz="2000" dirty="0" err="1" smtClean="0">
                <a:latin typeface="+mj-lt"/>
              </a:rPr>
              <a:t>the</a:t>
            </a:r>
            <a:r>
              <a:rPr lang="pt-PT" sz="2000" dirty="0" smtClean="0">
                <a:latin typeface="+mj-lt"/>
              </a:rPr>
              <a:t> </a:t>
            </a:r>
            <a:r>
              <a:rPr lang="pt-PT" sz="2000" dirty="0" err="1" smtClean="0">
                <a:latin typeface="+mj-lt"/>
              </a:rPr>
              <a:t>main</a:t>
            </a:r>
            <a:r>
              <a:rPr lang="pt-PT" sz="2000" dirty="0" smtClean="0">
                <a:latin typeface="+mj-lt"/>
              </a:rPr>
              <a:t> </a:t>
            </a:r>
            <a:r>
              <a:rPr lang="pt-PT" sz="2000" dirty="0" err="1" smtClean="0">
                <a:latin typeface="+mj-lt"/>
              </a:rPr>
              <a:t>characters</a:t>
            </a:r>
            <a:endParaRPr lang="en-GB" sz="2000" dirty="0" smtClean="0">
              <a:latin typeface="+mj-lt"/>
            </a:endParaRP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en-GB" sz="2000" dirty="0" smtClean="0">
                <a:latin typeface="+mj-lt"/>
              </a:rPr>
              <a:t>Values used for resolution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pt-PT" sz="2000" dirty="0" smtClean="0">
                <a:latin typeface="+mj-lt"/>
              </a:rPr>
              <a:t>Debriefing</a:t>
            </a:r>
            <a:endParaRPr lang="en-GB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461627" y="276270"/>
            <a:ext cx="8220746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EXERCISE </a:t>
            </a:r>
            <a:r>
              <a:rPr lang="pt-PT" sz="3000" b="1" dirty="0" smtClean="0">
                <a:solidFill>
                  <a:schemeClr val="bg1"/>
                </a:solidFill>
              </a:rPr>
              <a:t>7 – 4 PLAYER MODEL: KANTOR AND </a:t>
            </a:r>
            <a:r>
              <a:rPr lang="pt-PT" sz="3000" b="1" dirty="0" smtClean="0">
                <a:solidFill>
                  <a:schemeClr val="bg1"/>
                </a:solidFill>
              </a:rPr>
              <a:t>ISAACS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cxnSp>
        <p:nvCxnSpPr>
          <p:cNvPr id="7" name="Conexão reta unidirecional 6"/>
          <p:cNvCxnSpPr/>
          <p:nvPr/>
        </p:nvCxnSpPr>
        <p:spPr>
          <a:xfrm flipH="1">
            <a:off x="4572000" y="1587101"/>
            <a:ext cx="5444" cy="3533170"/>
          </a:xfrm>
          <a:prstGeom prst="straightConnector1">
            <a:avLst/>
          </a:prstGeom>
          <a:ln w="38100">
            <a:solidFill>
              <a:srgbClr val="005AA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>
            <a:off x="2383660" y="3345585"/>
            <a:ext cx="4382124" cy="16201"/>
          </a:xfrm>
          <a:prstGeom prst="straightConnector1">
            <a:avLst/>
          </a:prstGeom>
          <a:ln w="38100">
            <a:solidFill>
              <a:srgbClr val="005AA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886200" y="1108021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err="1" smtClean="0"/>
              <a:t>Ideas</a:t>
            </a:r>
            <a:endParaRPr lang="pt-PT" sz="2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65784" y="3099364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err="1" smtClean="0"/>
              <a:t>Actions</a:t>
            </a:r>
            <a:endParaRPr lang="pt-PT" sz="2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54653" y="3099364"/>
            <a:ext cx="158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err="1" smtClean="0"/>
              <a:t>Reviews</a:t>
            </a:r>
            <a:endParaRPr lang="pt-PT" sz="2600" dirty="0" smtClean="0"/>
          </a:p>
        </p:txBody>
      </p:sp>
      <p:sp>
        <p:nvSpPr>
          <p:cNvPr id="15" name="CaixaDeTexto 14"/>
          <p:cNvSpPr txBox="1"/>
          <p:nvPr/>
        </p:nvSpPr>
        <p:spPr>
          <a:xfrm>
            <a:off x="3265715" y="5006422"/>
            <a:ext cx="2555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err="1" smtClean="0"/>
              <a:t>Questions</a:t>
            </a:r>
            <a:endParaRPr lang="pt-PT" sz="2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65715" y="835276"/>
            <a:ext cx="261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>
                <a:solidFill>
                  <a:srgbClr val="005AAC"/>
                </a:solidFill>
              </a:rPr>
              <a:t>MOVER</a:t>
            </a:r>
            <a:endParaRPr lang="pt-PT" sz="2600" dirty="0">
              <a:solidFill>
                <a:srgbClr val="005AAC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45299" y="3460596"/>
            <a:ext cx="261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>
                <a:solidFill>
                  <a:srgbClr val="005AAC"/>
                </a:solidFill>
              </a:rPr>
              <a:t>DEVELOPER</a:t>
            </a:r>
            <a:endParaRPr lang="pt-PT" sz="2600" dirty="0">
              <a:solidFill>
                <a:srgbClr val="005AAC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65713" y="5366492"/>
            <a:ext cx="261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>
                <a:solidFill>
                  <a:srgbClr val="005AAC"/>
                </a:solidFill>
              </a:rPr>
              <a:t>QUESTIONER</a:t>
            </a:r>
            <a:endParaRPr lang="pt-PT" sz="2600" dirty="0">
              <a:solidFill>
                <a:srgbClr val="005AAC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41420" y="3445439"/>
            <a:ext cx="261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>
                <a:solidFill>
                  <a:srgbClr val="005AAC"/>
                </a:solidFill>
              </a:rPr>
              <a:t>REVIEWER</a:t>
            </a:r>
            <a:endParaRPr lang="pt-PT" sz="2600" dirty="0">
              <a:solidFill>
                <a:srgbClr val="005A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461627" y="276270"/>
            <a:ext cx="8220746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4 PLAYER MODEL: KANTOR AND ISAACS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461627" y="1060073"/>
            <a:ext cx="84812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 smtClean="0">
                <a:solidFill>
                  <a:srgbClr val="005AAC"/>
                </a:solidFill>
              </a:rPr>
              <a:t>DEBRIEFING</a:t>
            </a:r>
          </a:p>
          <a:p>
            <a:pPr>
              <a:lnSpc>
                <a:spcPct val="150000"/>
              </a:lnSpc>
            </a:pPr>
            <a:r>
              <a:rPr lang="pt-PT" sz="2600" b="1" dirty="0" err="1" smtClean="0">
                <a:solidFill>
                  <a:srgbClr val="005AAC"/>
                </a:solidFill>
              </a:rPr>
              <a:t>Purpose</a:t>
            </a:r>
            <a:r>
              <a:rPr lang="pt-PT" sz="2600" b="1" dirty="0" smtClean="0">
                <a:solidFill>
                  <a:srgbClr val="005AAC"/>
                </a:solidFill>
              </a:rPr>
              <a:t> </a:t>
            </a:r>
            <a:r>
              <a:rPr lang="pt-PT" sz="2600" b="1" dirty="0" err="1" smtClean="0">
                <a:solidFill>
                  <a:srgbClr val="005AAC"/>
                </a:solidFill>
              </a:rPr>
              <a:t>of</a:t>
            </a:r>
            <a:r>
              <a:rPr lang="pt-PT" sz="2600" b="1" dirty="0" smtClean="0">
                <a:solidFill>
                  <a:srgbClr val="005AAC"/>
                </a:solidFill>
              </a:rPr>
              <a:t> </a:t>
            </a:r>
            <a:r>
              <a:rPr lang="pt-PT" sz="2600" b="1" dirty="0" err="1" smtClean="0">
                <a:solidFill>
                  <a:srgbClr val="005AAC"/>
                </a:solidFill>
              </a:rPr>
              <a:t>Actions</a:t>
            </a:r>
            <a:endParaRPr lang="pt-PT" sz="2600" b="1" dirty="0" smtClean="0">
              <a:solidFill>
                <a:srgbClr val="005AAC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1627" y="2444388"/>
            <a:ext cx="760391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latin typeface="+mj-lt"/>
              </a:rPr>
              <a:t>Move: </a:t>
            </a:r>
            <a:r>
              <a:rPr lang="en-GB" sz="2200" dirty="0" smtClean="0">
                <a:solidFill>
                  <a:srgbClr val="005AAC"/>
                </a:solidFill>
                <a:latin typeface="+mj-lt"/>
              </a:rPr>
              <a:t>Direction</a:t>
            </a:r>
            <a:r>
              <a:rPr lang="en-GB" sz="2200" dirty="0" smtClean="0">
                <a:latin typeface="+mj-lt"/>
              </a:rPr>
              <a:t> </a:t>
            </a:r>
            <a:endParaRPr lang="en-GB" sz="2200" dirty="0">
              <a:latin typeface="+mj-lt"/>
            </a:endParaRP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latin typeface="+mj-lt"/>
              </a:rPr>
              <a:t>Question/ Oppose: </a:t>
            </a:r>
            <a:r>
              <a:rPr lang="en-GB" sz="2200" dirty="0" smtClean="0">
                <a:solidFill>
                  <a:srgbClr val="005AAC"/>
                </a:solidFill>
                <a:latin typeface="+mj-lt"/>
              </a:rPr>
              <a:t>Correction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t-PT" sz="2200" dirty="0" err="1" smtClean="0">
                <a:latin typeface="+mj-lt"/>
              </a:rPr>
              <a:t>Develop</a:t>
            </a:r>
            <a:r>
              <a:rPr lang="pt-PT" sz="2200" dirty="0" smtClean="0">
                <a:latin typeface="+mj-lt"/>
              </a:rPr>
              <a:t>/ </a:t>
            </a:r>
            <a:r>
              <a:rPr lang="pt-PT" sz="2200" dirty="0" err="1" smtClean="0">
                <a:latin typeface="+mj-lt"/>
              </a:rPr>
              <a:t>Follow</a:t>
            </a:r>
            <a:r>
              <a:rPr lang="pt-PT" sz="2200" dirty="0" smtClean="0">
                <a:latin typeface="+mj-lt"/>
              </a:rPr>
              <a:t>: </a:t>
            </a:r>
            <a:r>
              <a:rPr lang="pt-PT" sz="2200" dirty="0" err="1" smtClean="0">
                <a:solidFill>
                  <a:srgbClr val="005AAC"/>
                </a:solidFill>
                <a:latin typeface="+mj-lt"/>
              </a:rPr>
              <a:t>Completion</a:t>
            </a:r>
            <a:endParaRPr lang="en-GB" sz="2200" dirty="0">
              <a:solidFill>
                <a:srgbClr val="005AAC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t-PT" sz="2200" dirty="0" err="1" smtClean="0">
                <a:latin typeface="+mj-lt"/>
              </a:rPr>
              <a:t>Review</a:t>
            </a:r>
            <a:r>
              <a:rPr lang="pt-PT" sz="2200" dirty="0" smtClean="0">
                <a:latin typeface="+mj-lt"/>
              </a:rPr>
              <a:t>/ </a:t>
            </a:r>
            <a:r>
              <a:rPr lang="pt-PT" sz="2200" dirty="0" err="1" smtClean="0">
                <a:latin typeface="+mj-lt"/>
              </a:rPr>
              <a:t>Bystand</a:t>
            </a:r>
            <a:r>
              <a:rPr lang="pt-PT" sz="2200" dirty="0" smtClean="0">
                <a:latin typeface="+mj-lt"/>
              </a:rPr>
              <a:t>: </a:t>
            </a:r>
            <a:r>
              <a:rPr lang="pt-PT" sz="2200" dirty="0" err="1" smtClean="0">
                <a:solidFill>
                  <a:srgbClr val="005AAC"/>
                </a:solidFill>
                <a:latin typeface="+mj-lt"/>
              </a:rPr>
              <a:t>Perspective</a:t>
            </a:r>
            <a:endParaRPr lang="en-GB" sz="2200" dirty="0" smtClean="0">
              <a:solidFill>
                <a:srgbClr val="005AAC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defRPr/>
            </a:pPr>
            <a:endParaRPr lang="en-GB" sz="2200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92218" y="547153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buClr>
                <a:srgbClr val="005AAC"/>
              </a:buClr>
              <a:buSzPct val="150000"/>
              <a:defRPr/>
            </a:pPr>
            <a:r>
              <a:rPr lang="pt-PT" sz="1600" dirty="0" err="1"/>
              <a:t>Source</a:t>
            </a:r>
            <a:r>
              <a:rPr lang="pt-PT" sz="1600" dirty="0"/>
              <a:t>: Catherine Louis– Agile </a:t>
            </a:r>
            <a:r>
              <a:rPr lang="pt-PT" sz="1600" dirty="0" err="1"/>
              <a:t>Coach</a:t>
            </a:r>
            <a:r>
              <a:rPr lang="pt-PT" sz="1600" dirty="0"/>
              <a:t> Camp – 2010)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669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461627" y="276270"/>
            <a:ext cx="8220746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4 PLAYER MODEL: KANTOR AND ISAACS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461627" y="2202364"/>
            <a:ext cx="76039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Diversity of roles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Importance of recognizing this diversity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Each member plays different roles at different times and </a:t>
            </a:r>
            <a:r>
              <a:rPr lang="en-GB" sz="2200" dirty="0" smtClean="0">
                <a:latin typeface="+mj-lt"/>
              </a:rPr>
              <a:t>contexts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defRPr/>
            </a:pPr>
            <a:endParaRPr lang="en-GB" sz="2200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1627" y="1060073"/>
            <a:ext cx="84812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 smtClean="0">
                <a:solidFill>
                  <a:srgbClr val="005AAC"/>
                </a:solidFill>
              </a:rPr>
              <a:t>DEBRIEFING</a:t>
            </a:r>
          </a:p>
          <a:p>
            <a:pPr>
              <a:lnSpc>
                <a:spcPct val="150000"/>
              </a:lnSpc>
            </a:pPr>
            <a:r>
              <a:rPr lang="pt-PT" sz="2600" b="1" dirty="0" smtClean="0">
                <a:solidFill>
                  <a:srgbClr val="005AAC"/>
                </a:solidFill>
              </a:rPr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19108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576263" y="2193117"/>
            <a:ext cx="760391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05AAC"/>
                </a:solidFill>
                <a:latin typeface="+mj-lt"/>
              </a:rPr>
              <a:t>Inclusiveness</a:t>
            </a:r>
            <a:r>
              <a:rPr lang="en-GB" sz="2200" dirty="0" smtClean="0">
                <a:latin typeface="+mj-lt"/>
              </a:rPr>
              <a:t>: no single point of view allowed to dominate</a:t>
            </a:r>
            <a:endParaRPr lang="en-GB" sz="2200" dirty="0">
              <a:latin typeface="+mj-lt"/>
            </a:endParaRPr>
          </a:p>
          <a:p>
            <a:pPr marL="342900" indent="-342900"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05AAC"/>
                </a:solidFill>
                <a:latin typeface="+mj-lt"/>
              </a:rPr>
              <a:t>Repair</a:t>
            </a:r>
            <a:r>
              <a:rPr lang="en-GB" sz="2200" dirty="0" smtClean="0">
                <a:latin typeface="+mj-lt"/>
              </a:rPr>
              <a:t>: the team can recover from imbalances introduced by, for example, a recalcitrant oppose/questioner</a:t>
            </a:r>
            <a:endParaRPr lang="en-GB" sz="2200" dirty="0">
              <a:latin typeface="+mj-lt"/>
            </a:endParaRPr>
          </a:p>
          <a:p>
            <a:pPr marL="342900" indent="-342900"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 smtClean="0">
                <a:solidFill>
                  <a:srgbClr val="005AAC"/>
                </a:solidFill>
                <a:latin typeface="+mj-lt"/>
              </a:rPr>
              <a:t>Adaptation</a:t>
            </a:r>
            <a:r>
              <a:rPr lang="en-GB" sz="2200" dirty="0" smtClean="0">
                <a:latin typeface="+mj-lt"/>
              </a:rPr>
              <a:t>: team members can </a:t>
            </a:r>
            <a:r>
              <a:rPr lang="en-GB" sz="2200" dirty="0" err="1" smtClean="0">
                <a:latin typeface="+mj-lt"/>
              </a:rPr>
              <a:t>responde</a:t>
            </a:r>
            <a:r>
              <a:rPr lang="en-GB" sz="2200" dirty="0" smtClean="0">
                <a:latin typeface="+mj-lt"/>
              </a:rPr>
              <a:t> to change without becoming rigid and defensive </a:t>
            </a:r>
          </a:p>
          <a:p>
            <a:pPr marL="342900" indent="-342900"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t-PT" sz="2200" dirty="0" err="1" smtClean="0">
                <a:solidFill>
                  <a:srgbClr val="005AAC"/>
                </a:solidFill>
                <a:latin typeface="+mj-lt"/>
              </a:rPr>
              <a:t>Differentiation</a:t>
            </a:r>
            <a:r>
              <a:rPr lang="pt-PT" sz="2200" dirty="0" smtClean="0">
                <a:latin typeface="+mj-lt"/>
              </a:rPr>
              <a:t>: </a:t>
            </a:r>
            <a:r>
              <a:rPr lang="pt-PT" sz="2200" dirty="0" err="1" smtClean="0">
                <a:latin typeface="+mj-lt"/>
              </a:rPr>
              <a:t>each</a:t>
            </a:r>
            <a:r>
              <a:rPr lang="pt-PT" sz="2200" dirty="0" smtClean="0">
                <a:latin typeface="+mj-lt"/>
              </a:rPr>
              <a:t> individual </a:t>
            </a:r>
            <a:r>
              <a:rPr lang="pt-PT" sz="2200" dirty="0" err="1" smtClean="0">
                <a:latin typeface="+mj-lt"/>
              </a:rPr>
              <a:t>has</a:t>
            </a:r>
            <a:r>
              <a:rPr lang="pt-PT" sz="2200" dirty="0" smtClean="0">
                <a:latin typeface="+mj-lt"/>
              </a:rPr>
              <a:t> </a:t>
            </a:r>
            <a:r>
              <a:rPr lang="pt-PT" sz="2200" dirty="0" err="1" smtClean="0">
                <a:latin typeface="+mj-lt"/>
              </a:rPr>
              <a:t>the</a:t>
            </a:r>
            <a:r>
              <a:rPr lang="pt-PT" sz="2200" dirty="0" smtClean="0">
                <a:latin typeface="+mj-lt"/>
              </a:rPr>
              <a:t> </a:t>
            </a:r>
            <a:r>
              <a:rPr lang="pt-PT" sz="2200" dirty="0" err="1" smtClean="0">
                <a:latin typeface="+mj-lt"/>
              </a:rPr>
              <a:t>opportunity</a:t>
            </a:r>
            <a:r>
              <a:rPr lang="pt-PT" sz="2200" dirty="0" smtClean="0">
                <a:latin typeface="+mj-lt"/>
              </a:rPr>
              <a:t> to </a:t>
            </a:r>
            <a:r>
              <a:rPr lang="pt-PT" sz="2200" dirty="0" err="1" smtClean="0">
                <a:latin typeface="+mj-lt"/>
              </a:rPr>
              <a:t>make</a:t>
            </a:r>
            <a:r>
              <a:rPr lang="pt-PT" sz="2200" dirty="0" smtClean="0">
                <a:latin typeface="+mj-lt"/>
              </a:rPr>
              <a:t> </a:t>
            </a:r>
            <a:r>
              <a:rPr lang="pt-PT" sz="2200" dirty="0" err="1" smtClean="0">
                <a:latin typeface="+mj-lt"/>
              </a:rPr>
              <a:t>his</a:t>
            </a:r>
            <a:r>
              <a:rPr lang="pt-PT" sz="2200" dirty="0" smtClean="0">
                <a:latin typeface="+mj-lt"/>
              </a:rPr>
              <a:t>/</a:t>
            </a:r>
            <a:r>
              <a:rPr lang="pt-PT" sz="2200" dirty="0" err="1" smtClean="0">
                <a:latin typeface="+mj-lt"/>
              </a:rPr>
              <a:t>her</a:t>
            </a:r>
            <a:r>
              <a:rPr lang="pt-PT" sz="2200" dirty="0" smtClean="0">
                <a:latin typeface="+mj-lt"/>
              </a:rPr>
              <a:t> </a:t>
            </a:r>
            <a:r>
              <a:rPr lang="pt-PT" sz="2200" dirty="0" err="1" smtClean="0">
                <a:latin typeface="+mj-lt"/>
              </a:rPr>
              <a:t>contribution</a:t>
            </a:r>
            <a:endParaRPr lang="en-GB" sz="2200" dirty="0">
              <a:latin typeface="+mj-lt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461627" y="276270"/>
            <a:ext cx="8220746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4 PLAYER MODEL: KANTOR AND ISAACS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461627" y="1589554"/>
            <a:ext cx="8481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 err="1" smtClean="0">
                <a:solidFill>
                  <a:srgbClr val="005AAC"/>
                </a:solidFill>
              </a:rPr>
              <a:t>The</a:t>
            </a:r>
            <a:r>
              <a:rPr lang="pt-PT" sz="2600" b="1" dirty="0" smtClean="0">
                <a:solidFill>
                  <a:srgbClr val="005AAC"/>
                </a:solidFill>
              </a:rPr>
              <a:t> </a:t>
            </a:r>
            <a:r>
              <a:rPr lang="pt-PT" sz="2600" b="1" dirty="0" err="1" smtClean="0">
                <a:solidFill>
                  <a:srgbClr val="005AAC"/>
                </a:solidFill>
              </a:rPr>
              <a:t>benefits</a:t>
            </a:r>
            <a:r>
              <a:rPr lang="pt-PT" sz="2600" b="1" dirty="0" smtClean="0">
                <a:solidFill>
                  <a:srgbClr val="005AAC"/>
                </a:solidFill>
              </a:rPr>
              <a:t> </a:t>
            </a:r>
            <a:r>
              <a:rPr lang="pt-PT" sz="2600" b="1" dirty="0" err="1" smtClean="0">
                <a:solidFill>
                  <a:srgbClr val="005AAC"/>
                </a:solidFill>
              </a:rPr>
              <a:t>of</a:t>
            </a:r>
            <a:r>
              <a:rPr lang="pt-PT" sz="2600" b="1" dirty="0" smtClean="0">
                <a:solidFill>
                  <a:srgbClr val="005AAC"/>
                </a:solidFill>
              </a:rPr>
              <a:t> a </a:t>
            </a:r>
            <a:r>
              <a:rPr lang="pt-PT" sz="2600" b="1" dirty="0" err="1" smtClean="0">
                <a:solidFill>
                  <a:srgbClr val="005AAC"/>
                </a:solidFill>
              </a:rPr>
              <a:t>balanced</a:t>
            </a:r>
            <a:r>
              <a:rPr lang="pt-PT" sz="2600" b="1" dirty="0" smtClean="0">
                <a:solidFill>
                  <a:srgbClr val="005AAC"/>
                </a:solidFill>
              </a:rPr>
              <a:t> team </a:t>
            </a:r>
            <a:r>
              <a:rPr lang="pt-PT" sz="2600" b="1" dirty="0" err="1" smtClean="0">
                <a:solidFill>
                  <a:srgbClr val="005AAC"/>
                </a:solidFill>
              </a:rPr>
              <a:t>include</a:t>
            </a:r>
            <a:r>
              <a:rPr lang="pt-PT" sz="2600" b="1" dirty="0" smtClean="0">
                <a:solidFill>
                  <a:srgbClr val="005AAC"/>
                </a:solidFill>
              </a:rPr>
              <a:t>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92218" y="547153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buClr>
                <a:srgbClr val="005AAC"/>
              </a:buClr>
              <a:buSzPct val="150000"/>
              <a:defRPr/>
            </a:pPr>
            <a:r>
              <a:rPr lang="pt-PT" sz="1600" dirty="0" smtClean="0"/>
              <a:t>(</a:t>
            </a:r>
            <a:r>
              <a:rPr lang="pt-PT" sz="1600" dirty="0" err="1" smtClean="0"/>
              <a:t>Source</a:t>
            </a:r>
            <a:r>
              <a:rPr lang="pt-PT" sz="1600" dirty="0"/>
              <a:t>: Catherine Louis– Agile </a:t>
            </a:r>
            <a:r>
              <a:rPr lang="pt-PT" sz="1600" dirty="0" err="1"/>
              <a:t>Coach</a:t>
            </a:r>
            <a:r>
              <a:rPr lang="pt-PT" sz="1600" dirty="0"/>
              <a:t> Camp – 2010)</a:t>
            </a:r>
            <a:endParaRPr lang="en-GB" sz="1600" dirty="0"/>
          </a:p>
        </p:txBody>
      </p:sp>
      <p:sp>
        <p:nvSpPr>
          <p:cNvPr id="8" name="Retângulo 7"/>
          <p:cNvSpPr/>
          <p:nvPr/>
        </p:nvSpPr>
        <p:spPr>
          <a:xfrm>
            <a:off x="461627" y="1060073"/>
            <a:ext cx="8481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 smtClean="0">
                <a:solidFill>
                  <a:srgbClr val="005AAC"/>
                </a:solidFill>
              </a:rPr>
              <a:t>DEBRIEFING</a:t>
            </a:r>
          </a:p>
        </p:txBody>
      </p:sp>
    </p:spTree>
    <p:extLst>
      <p:ext uri="{BB962C8B-B14F-4D97-AF65-F5344CB8AC3E}">
        <p14:creationId xmlns:p14="http://schemas.microsoft.com/office/powerpoint/2010/main" val="17719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870967"/>
            <a:ext cx="9144000" cy="499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461627" y="276270"/>
            <a:ext cx="8220746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EXERCISE 8 - TEAM DEVELOPMENT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220127" y="1168100"/>
            <a:ext cx="9024863" cy="4566492"/>
            <a:chOff x="220127" y="1203921"/>
            <a:chExt cx="9024863" cy="4566492"/>
          </a:xfrm>
        </p:grpSpPr>
        <p:cxnSp>
          <p:nvCxnSpPr>
            <p:cNvPr id="8" name="Conexão reta unidirecional 7"/>
            <p:cNvCxnSpPr/>
            <p:nvPr/>
          </p:nvCxnSpPr>
          <p:spPr>
            <a:xfrm flipV="1">
              <a:off x="2149873" y="1376363"/>
              <a:ext cx="0" cy="3933422"/>
            </a:xfrm>
            <a:prstGeom prst="straightConnector1">
              <a:avLst/>
            </a:prstGeom>
            <a:ln w="38100">
              <a:solidFill>
                <a:srgbClr val="005A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ta unidirecional 8"/>
            <p:cNvCxnSpPr/>
            <p:nvPr/>
          </p:nvCxnSpPr>
          <p:spPr>
            <a:xfrm>
              <a:off x="2149873" y="5292518"/>
              <a:ext cx="5961283" cy="0"/>
            </a:xfrm>
            <a:prstGeom prst="straightConnector1">
              <a:avLst/>
            </a:prstGeom>
            <a:ln w="38100">
              <a:solidFill>
                <a:srgbClr val="005A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5977691" y="5401081"/>
              <a:ext cx="3267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err="1" smtClean="0">
                  <a:solidFill>
                    <a:srgbClr val="005AAC"/>
                  </a:solidFill>
                </a:rPr>
                <a:t>Group</a:t>
              </a:r>
              <a:r>
                <a:rPr lang="pt-PT" dirty="0" smtClean="0">
                  <a:solidFill>
                    <a:srgbClr val="005AAC"/>
                  </a:solidFill>
                </a:rPr>
                <a:t>/Team </a:t>
              </a:r>
              <a:r>
                <a:rPr lang="pt-PT" dirty="0">
                  <a:solidFill>
                    <a:srgbClr val="005AAC"/>
                  </a:solidFill>
                </a:rPr>
                <a:t>Performance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20127" y="1203921"/>
              <a:ext cx="19297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5AAC"/>
                  </a:solidFill>
                </a:rPr>
                <a:t>Relations</a:t>
              </a:r>
            </a:p>
            <a:p>
              <a:pPr algn="ctr"/>
              <a:r>
                <a:rPr lang="en-US" dirty="0">
                  <a:solidFill>
                    <a:srgbClr val="005AAC"/>
                  </a:solidFill>
                </a:rPr>
                <a:t>between the members</a:t>
              </a:r>
            </a:p>
            <a:p>
              <a:pPr algn="ctr"/>
              <a:r>
                <a:rPr lang="en-US" dirty="0">
                  <a:solidFill>
                    <a:srgbClr val="005AAC"/>
                  </a:solidFill>
                </a:rPr>
                <a:t>of the </a:t>
              </a:r>
              <a:r>
                <a:rPr lang="en-US" dirty="0" smtClean="0">
                  <a:solidFill>
                    <a:srgbClr val="005AAC"/>
                  </a:solidFill>
                </a:rPr>
                <a:t>group/team</a:t>
              </a:r>
              <a:endParaRPr lang="pt-PT" dirty="0">
                <a:solidFill>
                  <a:srgbClr val="005AA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8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2" y="0"/>
            <a:ext cx="8401408" cy="6356351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040" y="253120"/>
            <a:ext cx="5627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PT" sz="36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PORTUGAL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67205" y="1018573"/>
            <a:ext cx="31211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000" b="1" dirty="0" smtClean="0">
                <a:solidFill>
                  <a:srgbClr val="005AAC"/>
                </a:solidFill>
              </a:rPr>
              <a:t>Portugal</a:t>
            </a:r>
            <a:r>
              <a:rPr lang="en-US" sz="3000" b="1" dirty="0" smtClean="0">
                <a:solidFill>
                  <a:srgbClr val="005AAC"/>
                </a:solidFill>
              </a:rPr>
              <a:t>:</a:t>
            </a:r>
          </a:p>
          <a:p>
            <a:pPr algn="ctr"/>
            <a:r>
              <a:rPr lang="en-US" sz="3000" b="1" dirty="0" smtClean="0">
                <a:solidFill>
                  <a:srgbClr val="005AAC"/>
                </a:solidFill>
              </a:rPr>
              <a:t>Public Universities</a:t>
            </a:r>
            <a:endParaRPr lang="pt-PT" sz="3000" b="1" dirty="0" smtClean="0">
              <a:solidFill>
                <a:srgbClr val="005AAC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70967"/>
            <a:ext cx="9144000" cy="499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461627" y="276270"/>
            <a:ext cx="8220746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TEAM DEVELOPMENT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cxnSp>
        <p:nvCxnSpPr>
          <p:cNvPr id="8" name="Conexão reta unidirecional 7"/>
          <p:cNvCxnSpPr/>
          <p:nvPr/>
        </p:nvCxnSpPr>
        <p:spPr>
          <a:xfrm flipH="1" flipV="1">
            <a:off x="2174280" y="1132185"/>
            <a:ext cx="28928" cy="3730173"/>
          </a:xfrm>
          <a:prstGeom prst="straightConnector1">
            <a:avLst/>
          </a:prstGeom>
          <a:ln w="38100"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unidirecional 8"/>
          <p:cNvCxnSpPr/>
          <p:nvPr/>
        </p:nvCxnSpPr>
        <p:spPr>
          <a:xfrm>
            <a:off x="2203208" y="4862358"/>
            <a:ext cx="6809082" cy="17267"/>
          </a:xfrm>
          <a:prstGeom prst="straightConnector1">
            <a:avLst/>
          </a:prstGeom>
          <a:ln w="38100"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23352" y="4617391"/>
            <a:ext cx="134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Dependency</a:t>
            </a:r>
            <a:endParaRPr lang="pt-PT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6263" y="3648225"/>
            <a:ext cx="134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Conflict</a:t>
            </a:r>
            <a:endParaRPr lang="pt-PT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6262" y="2679059"/>
            <a:ext cx="134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/>
              <a:t>Cohesion</a:t>
            </a:r>
            <a:endParaRPr lang="pt-PT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15275" y="1709893"/>
            <a:ext cx="166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/>
              <a:t>Interdependence</a:t>
            </a:r>
            <a:endParaRPr lang="pt-PT" sz="1600" dirty="0"/>
          </a:p>
        </p:txBody>
      </p:sp>
      <p:cxnSp>
        <p:nvCxnSpPr>
          <p:cNvPr id="18" name="Conexão reta unidirecional 17"/>
          <p:cNvCxnSpPr/>
          <p:nvPr/>
        </p:nvCxnSpPr>
        <p:spPr>
          <a:xfrm rot="16200000">
            <a:off x="1042270" y="4302085"/>
            <a:ext cx="416000" cy="0"/>
          </a:xfrm>
          <a:prstGeom prst="straightConnector1">
            <a:avLst/>
          </a:prstGeom>
          <a:ln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/>
          <p:cNvCxnSpPr/>
          <p:nvPr/>
        </p:nvCxnSpPr>
        <p:spPr>
          <a:xfrm rot="16200000">
            <a:off x="1042269" y="3332919"/>
            <a:ext cx="416000" cy="0"/>
          </a:xfrm>
          <a:prstGeom prst="straightConnector1">
            <a:avLst/>
          </a:prstGeom>
          <a:ln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/>
          <p:cNvCxnSpPr/>
          <p:nvPr/>
        </p:nvCxnSpPr>
        <p:spPr>
          <a:xfrm rot="16200000">
            <a:off x="1042269" y="2363753"/>
            <a:ext cx="416000" cy="0"/>
          </a:xfrm>
          <a:prstGeom prst="straightConnector1">
            <a:avLst/>
          </a:prstGeom>
          <a:ln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-111211" y="870967"/>
            <a:ext cx="238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5AAC"/>
                </a:solidFill>
              </a:rPr>
              <a:t>Relations</a:t>
            </a:r>
          </a:p>
          <a:p>
            <a:pPr algn="ctr"/>
            <a:r>
              <a:rPr lang="en-US" sz="1600" dirty="0">
                <a:solidFill>
                  <a:srgbClr val="005AAC"/>
                </a:solidFill>
              </a:rPr>
              <a:t>between the members</a:t>
            </a:r>
          </a:p>
          <a:p>
            <a:pPr algn="ctr"/>
            <a:r>
              <a:rPr lang="en-US" sz="1600" dirty="0">
                <a:solidFill>
                  <a:srgbClr val="005AAC"/>
                </a:solidFill>
              </a:rPr>
              <a:t>of the </a:t>
            </a:r>
            <a:r>
              <a:rPr lang="en-US" sz="1600" dirty="0" smtClean="0">
                <a:solidFill>
                  <a:srgbClr val="005AAC"/>
                </a:solidFill>
              </a:rPr>
              <a:t>group/team</a:t>
            </a:r>
            <a:endParaRPr lang="pt-PT" sz="1600" dirty="0">
              <a:solidFill>
                <a:srgbClr val="005AAC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076957" y="5196032"/>
            <a:ext cx="129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Orientation</a:t>
            </a:r>
            <a:r>
              <a:rPr lang="pt-PT" sz="1600" dirty="0" smtClean="0"/>
              <a:t> to </a:t>
            </a:r>
            <a:r>
              <a:rPr lang="pt-PT" sz="1600" dirty="0" err="1" smtClean="0"/>
              <a:t>task</a:t>
            </a:r>
            <a:endParaRPr lang="pt-PT" sz="16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3770103" y="5196032"/>
            <a:ext cx="131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Orientation</a:t>
            </a:r>
            <a:r>
              <a:rPr lang="pt-PT" sz="1600" dirty="0" smtClean="0"/>
              <a:t> for </a:t>
            </a:r>
            <a:r>
              <a:rPr lang="pt-PT" sz="1600" dirty="0" err="1" smtClean="0"/>
              <a:t>task</a:t>
            </a:r>
            <a:endParaRPr lang="pt-PT" sz="16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487240" y="5185301"/>
            <a:ext cx="168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Increased</a:t>
            </a:r>
            <a:r>
              <a:rPr lang="pt-PT" sz="1600" dirty="0" smtClean="0"/>
              <a:t> data </a:t>
            </a:r>
            <a:r>
              <a:rPr lang="pt-PT" sz="1600" dirty="0" err="1" smtClean="0"/>
              <a:t>flow</a:t>
            </a:r>
            <a:r>
              <a:rPr lang="pt-PT" sz="1600" dirty="0" smtClean="0"/>
              <a:t>: </a:t>
            </a:r>
            <a:r>
              <a:rPr lang="pt-PT" sz="1600" dirty="0" err="1" smtClean="0"/>
              <a:t>achieve</a:t>
            </a:r>
            <a:r>
              <a:rPr lang="pt-PT" sz="1600" dirty="0" smtClean="0"/>
              <a:t> </a:t>
            </a:r>
            <a:r>
              <a:rPr lang="pt-PT" sz="1600" dirty="0" err="1" smtClean="0"/>
              <a:t>task</a:t>
            </a:r>
            <a:endParaRPr lang="pt-PT" sz="16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7694509" y="5163974"/>
            <a:ext cx="101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Problem</a:t>
            </a:r>
            <a:r>
              <a:rPr lang="pt-PT" sz="1600" dirty="0" smtClean="0"/>
              <a:t> </a:t>
            </a:r>
            <a:r>
              <a:rPr lang="pt-PT" sz="1600" dirty="0" err="1" smtClean="0"/>
              <a:t>solving</a:t>
            </a:r>
            <a:endParaRPr lang="pt-PT" sz="1600" dirty="0"/>
          </a:p>
        </p:txBody>
      </p:sp>
      <p:cxnSp>
        <p:nvCxnSpPr>
          <p:cNvPr id="43" name="Conexão reta unidirecional 42"/>
          <p:cNvCxnSpPr/>
          <p:nvPr/>
        </p:nvCxnSpPr>
        <p:spPr>
          <a:xfrm>
            <a:off x="3325908" y="5480199"/>
            <a:ext cx="491128" cy="0"/>
          </a:xfrm>
          <a:prstGeom prst="straightConnector1">
            <a:avLst/>
          </a:prstGeom>
          <a:ln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/>
          <p:cNvCxnSpPr/>
          <p:nvPr/>
        </p:nvCxnSpPr>
        <p:spPr>
          <a:xfrm>
            <a:off x="5043045" y="5480199"/>
            <a:ext cx="491128" cy="0"/>
          </a:xfrm>
          <a:prstGeom prst="straightConnector1">
            <a:avLst/>
          </a:prstGeom>
          <a:ln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>
            <a:off x="7226548" y="5480199"/>
            <a:ext cx="491128" cy="0"/>
          </a:xfrm>
          <a:prstGeom prst="straightConnector1">
            <a:avLst/>
          </a:prstGeom>
          <a:ln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1982578" y="4863479"/>
            <a:ext cx="7161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rgbClr val="005AAC"/>
                </a:solidFill>
              </a:rPr>
              <a:t>Group</a:t>
            </a:r>
            <a:r>
              <a:rPr lang="pt-PT" sz="1600" dirty="0" smtClean="0">
                <a:solidFill>
                  <a:srgbClr val="005AAC"/>
                </a:solidFill>
              </a:rPr>
              <a:t>                                                                                                   Team </a:t>
            </a:r>
            <a:r>
              <a:rPr lang="pt-PT" sz="1600" dirty="0">
                <a:solidFill>
                  <a:srgbClr val="005AAC"/>
                </a:solidFill>
              </a:rPr>
              <a:t>Performance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2451521" y="4462484"/>
            <a:ext cx="100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Forming</a:t>
            </a:r>
            <a:endParaRPr lang="pt-PT" sz="1600" b="1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4042077" y="3788902"/>
            <a:ext cx="983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Storming</a:t>
            </a:r>
            <a:endParaRPr lang="pt-PT" sz="1600" b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5914985" y="2936112"/>
            <a:ext cx="1011257" cy="34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Norming</a:t>
            </a:r>
            <a:endParaRPr lang="pt-PT" sz="1600" b="1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7528838" y="2378948"/>
            <a:ext cx="128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Performing</a:t>
            </a:r>
            <a:endParaRPr lang="pt-PT" sz="1600" b="1" dirty="0"/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 rotWithShape="1">
          <a:blip r:embed="rId4"/>
          <a:srcRect l="4127" t="4502" r="8206" b="9636"/>
          <a:stretch/>
        </p:blipFill>
        <p:spPr>
          <a:xfrm>
            <a:off x="2365626" y="3046332"/>
            <a:ext cx="1035425" cy="1398495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 rotWithShape="1">
          <a:blip r:embed="rId5"/>
          <a:srcRect l="7003" t="3017" r="6454" b="11092"/>
          <a:stretch/>
        </p:blipFill>
        <p:spPr>
          <a:xfrm>
            <a:off x="4060558" y="2577049"/>
            <a:ext cx="1079854" cy="1169894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 rotWithShape="1">
          <a:blip r:embed="rId6"/>
          <a:srcRect l="5525" r="5977"/>
          <a:stretch/>
        </p:blipFill>
        <p:spPr>
          <a:xfrm>
            <a:off x="5880458" y="1949202"/>
            <a:ext cx="1129553" cy="1028700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7"/>
          <a:srcRect l="13236" r="11694" b="4919"/>
          <a:stretch/>
        </p:blipFill>
        <p:spPr>
          <a:xfrm>
            <a:off x="7669517" y="1326935"/>
            <a:ext cx="900953" cy="969033"/>
          </a:xfrm>
          <a:prstGeom prst="rect">
            <a:avLst/>
          </a:prstGeom>
        </p:spPr>
      </p:pic>
      <p:cxnSp>
        <p:nvCxnSpPr>
          <p:cNvPr id="73" name="Conexão reta unidirecional 72"/>
          <p:cNvCxnSpPr/>
          <p:nvPr/>
        </p:nvCxnSpPr>
        <p:spPr>
          <a:xfrm flipV="1">
            <a:off x="3982820" y="2795091"/>
            <a:ext cx="4830214" cy="2012570"/>
          </a:xfrm>
          <a:prstGeom prst="straightConnector1">
            <a:avLst/>
          </a:prstGeom>
          <a:ln w="38100"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 rot="20272681">
            <a:off x="4368790" y="3612046"/>
            <a:ext cx="354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Increased </a:t>
            </a:r>
            <a:r>
              <a:rPr lang="en-US" sz="1600" dirty="0" smtClean="0"/>
              <a:t>group/team </a:t>
            </a:r>
            <a:r>
              <a:rPr lang="en-US" sz="1600" dirty="0"/>
              <a:t>effectiveness over time</a:t>
            </a:r>
            <a:endParaRPr lang="pt-PT" sz="1600" dirty="0"/>
          </a:p>
        </p:txBody>
      </p:sp>
      <p:cxnSp>
        <p:nvCxnSpPr>
          <p:cNvPr id="80" name="Conexão reta unidirecional 79"/>
          <p:cNvCxnSpPr/>
          <p:nvPr/>
        </p:nvCxnSpPr>
        <p:spPr>
          <a:xfrm flipV="1">
            <a:off x="2879125" y="5042444"/>
            <a:ext cx="4332571" cy="11470"/>
          </a:xfrm>
          <a:prstGeom prst="straightConnector1">
            <a:avLst/>
          </a:prstGeom>
          <a:ln>
            <a:solidFill>
              <a:srgbClr val="005A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9" grpId="0"/>
      <p:bldP spid="40" grpId="0"/>
      <p:bldP spid="41" grpId="0"/>
      <p:bldP spid="42" grpId="0"/>
      <p:bldP spid="65" grpId="0"/>
      <p:bldP spid="66" grpId="0"/>
      <p:bldP spid="67" grpId="0"/>
      <p:bldP spid="68" grpId="0"/>
      <p:bldP spid="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67564" y="42046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dirty="0" smtClean="0">
                <a:solidFill>
                  <a:schemeClr val="accent3">
                    <a:lumMod val="50000"/>
                  </a:schemeClr>
                </a:solidFill>
              </a:rPr>
              <a:t>Coffee-break</a:t>
            </a:r>
            <a:endParaRPr lang="pt-PT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1952625"/>
            <a:ext cx="9141508" cy="2118901"/>
            <a:chOff x="0" y="1952625"/>
            <a:chExt cx="9141508" cy="2118901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6756654" y="1952625"/>
              <a:ext cx="2384854" cy="2118901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4504436" y="1952625"/>
              <a:ext cx="2384854" cy="2118901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2252218" y="1952625"/>
              <a:ext cx="2384854" cy="2118901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1332" r="8972" b="9133"/>
            <a:stretch/>
          </p:blipFill>
          <p:spPr>
            <a:xfrm>
              <a:off x="0" y="1952625"/>
              <a:ext cx="2384854" cy="2118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0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461627" y="276270"/>
            <a:ext cx="8220746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>
                <a:solidFill>
                  <a:schemeClr val="bg1"/>
                </a:solidFill>
              </a:rPr>
              <a:t>GROUP/TEAM DEVELOPMENT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472335" y="1003112"/>
            <a:ext cx="8481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b="1" dirty="0" err="1">
                <a:solidFill>
                  <a:srgbClr val="005AAC"/>
                </a:solidFill>
              </a:rPr>
              <a:t>Examples</a:t>
            </a:r>
            <a:r>
              <a:rPr lang="pt-PT" sz="3000" b="1" dirty="0">
                <a:solidFill>
                  <a:srgbClr val="005AAC"/>
                </a:solidFill>
              </a:rPr>
              <a:t> </a:t>
            </a:r>
            <a:r>
              <a:rPr lang="pt-PT" sz="3000" b="1" dirty="0" err="1">
                <a:solidFill>
                  <a:srgbClr val="005AAC"/>
                </a:solidFill>
              </a:rPr>
              <a:t>of</a:t>
            </a:r>
            <a:r>
              <a:rPr lang="pt-PT" sz="3000" b="1" dirty="0">
                <a:solidFill>
                  <a:srgbClr val="005AAC"/>
                </a:solidFill>
              </a:rPr>
              <a:t> </a:t>
            </a:r>
            <a:r>
              <a:rPr lang="pt-PT" sz="3000" b="1" dirty="0" err="1">
                <a:solidFill>
                  <a:srgbClr val="005AAC"/>
                </a:solidFill>
              </a:rPr>
              <a:t>group</a:t>
            </a:r>
            <a:r>
              <a:rPr lang="pt-PT" sz="3000" b="1" dirty="0">
                <a:solidFill>
                  <a:srgbClr val="005AAC"/>
                </a:solidFill>
              </a:rPr>
              <a:t>/team </a:t>
            </a:r>
            <a:r>
              <a:rPr lang="pt-PT" sz="3000" b="1" dirty="0" err="1">
                <a:solidFill>
                  <a:srgbClr val="005AAC"/>
                </a:solidFill>
              </a:rPr>
              <a:t>dysfunctions</a:t>
            </a:r>
            <a:endParaRPr lang="pt-PT" sz="3000" b="1" dirty="0">
              <a:solidFill>
                <a:srgbClr val="005AAC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72335" y="1925405"/>
            <a:ext cx="760391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Lack of commitment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Fear of conflict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Avoidance of </a:t>
            </a:r>
            <a:r>
              <a:rPr lang="en-GB" sz="2200" dirty="0" smtClean="0">
                <a:latin typeface="+mj-lt"/>
              </a:rPr>
              <a:t>accountability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Lack of attention to results</a:t>
            </a:r>
            <a:endParaRPr lang="pt-PT" sz="2200" dirty="0">
              <a:latin typeface="+mj-lt"/>
            </a:endParaRP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Lack of trust within the group/team</a:t>
            </a:r>
            <a:endParaRPr lang="pt-PT" sz="2200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92218" y="547153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buClr>
                <a:srgbClr val="005AAC"/>
              </a:buClr>
              <a:buSzPct val="150000"/>
              <a:defRPr/>
            </a:pPr>
            <a:r>
              <a:rPr lang="pt-PT" sz="1600" dirty="0" err="1"/>
              <a:t>Source</a:t>
            </a:r>
            <a:r>
              <a:rPr lang="pt-PT" sz="1600" dirty="0"/>
              <a:t>: </a:t>
            </a:r>
            <a:r>
              <a:rPr lang="en-GB" sz="1600" dirty="0"/>
              <a:t> Tuckman’s team development model (1965)</a:t>
            </a:r>
          </a:p>
        </p:txBody>
      </p:sp>
    </p:spTree>
    <p:extLst>
      <p:ext uri="{BB962C8B-B14F-4D97-AF65-F5344CB8AC3E}">
        <p14:creationId xmlns:p14="http://schemas.microsoft.com/office/powerpoint/2010/main" val="11114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461627" y="276270"/>
            <a:ext cx="8220746" cy="39602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000" b="1" dirty="0" smtClean="0">
                <a:solidFill>
                  <a:schemeClr val="bg1"/>
                </a:solidFill>
              </a:rPr>
              <a:t>EXERCISE 9 – ACTIONS, RELATIONSHIPS AND IDEAS</a:t>
            </a:r>
            <a:endParaRPr lang="pt-PT" sz="3000" b="1" dirty="0">
              <a:solidFill>
                <a:schemeClr val="bg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373E34-DEE9-43C1-9EAD-47660E828FED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1" b="1815"/>
          <a:stretch/>
        </p:blipFill>
        <p:spPr>
          <a:xfrm>
            <a:off x="2607944" y="6212486"/>
            <a:ext cx="3928109" cy="491172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980139923"/>
              </p:ext>
            </p:extLst>
          </p:nvPr>
        </p:nvGraphicFramePr>
        <p:xfrm>
          <a:off x="3788794" y="1396377"/>
          <a:ext cx="5908970" cy="424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358269" y="2919835"/>
            <a:ext cx="3603746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600" dirty="0" err="1" smtClean="0">
                <a:latin typeface="+mj-lt"/>
              </a:rPr>
              <a:t>What</a:t>
            </a:r>
            <a:r>
              <a:rPr lang="pt-PT" sz="2600" dirty="0" smtClean="0">
                <a:latin typeface="+mj-lt"/>
              </a:rPr>
              <a:t> can </a:t>
            </a:r>
            <a:r>
              <a:rPr lang="pt-PT" sz="2600" dirty="0" err="1" smtClean="0">
                <a:latin typeface="+mj-lt"/>
              </a:rPr>
              <a:t>be</a:t>
            </a:r>
            <a:r>
              <a:rPr lang="pt-PT" sz="2600" dirty="0" smtClean="0">
                <a:latin typeface="+mj-lt"/>
              </a:rPr>
              <a:t> </a:t>
            </a:r>
            <a:r>
              <a:rPr lang="pt-PT" sz="2600" dirty="0" err="1" smtClean="0">
                <a:latin typeface="+mj-lt"/>
              </a:rPr>
              <a:t>done</a:t>
            </a:r>
            <a:r>
              <a:rPr lang="pt-PT" sz="2600" dirty="0" smtClean="0">
                <a:latin typeface="+mj-lt"/>
              </a:rPr>
              <a:t> to improve </a:t>
            </a:r>
            <a:r>
              <a:rPr lang="pt-PT" sz="2600" dirty="0" err="1" smtClean="0">
                <a:latin typeface="+mj-lt"/>
              </a:rPr>
              <a:t>the</a:t>
            </a:r>
            <a:r>
              <a:rPr lang="pt-PT" sz="2600" dirty="0" smtClean="0">
                <a:latin typeface="+mj-lt"/>
              </a:rPr>
              <a:t> </a:t>
            </a:r>
            <a:r>
              <a:rPr lang="pt-PT" sz="2600" dirty="0" err="1" smtClean="0">
                <a:latin typeface="+mj-lt"/>
              </a:rPr>
              <a:t>quality</a:t>
            </a:r>
            <a:r>
              <a:rPr lang="pt-PT" sz="2600" dirty="0" smtClean="0">
                <a:latin typeface="+mj-lt"/>
              </a:rPr>
              <a:t> </a:t>
            </a:r>
            <a:r>
              <a:rPr lang="pt-PT" sz="2600" dirty="0" err="1" smtClean="0">
                <a:latin typeface="+mj-lt"/>
              </a:rPr>
              <a:t>of</a:t>
            </a:r>
            <a:r>
              <a:rPr lang="pt-PT" sz="2600" dirty="0" smtClean="0">
                <a:latin typeface="+mj-lt"/>
              </a:rPr>
              <a:t> </a:t>
            </a:r>
            <a:r>
              <a:rPr lang="pt-PT" sz="2600" dirty="0" err="1" smtClean="0">
                <a:latin typeface="+mj-lt"/>
              </a:rPr>
              <a:t>the</a:t>
            </a:r>
            <a:r>
              <a:rPr lang="pt-PT" sz="2600" dirty="0" smtClean="0">
                <a:latin typeface="+mj-lt"/>
              </a:rPr>
              <a:t> </a:t>
            </a:r>
            <a:r>
              <a:rPr lang="pt-PT" sz="2600" dirty="0" err="1" smtClean="0">
                <a:latin typeface="+mj-lt"/>
              </a:rPr>
              <a:t>following</a:t>
            </a:r>
            <a:r>
              <a:rPr lang="pt-PT" sz="2600" dirty="0" smtClean="0">
                <a:latin typeface="+mj-lt"/>
              </a:rPr>
              <a:t> team </a:t>
            </a:r>
            <a:r>
              <a:rPr lang="pt-PT" sz="2600" dirty="0" err="1" smtClean="0">
                <a:latin typeface="+mj-lt"/>
              </a:rPr>
              <a:t>dynamics</a:t>
            </a:r>
            <a:r>
              <a:rPr lang="pt-PT" sz="2600" dirty="0" smtClean="0">
                <a:latin typeface="+mj-lt"/>
              </a:rPr>
              <a:t>?</a:t>
            </a:r>
            <a:endParaRPr lang="en-US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2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srgbClr val="005AAC"/>
              </a:solidFill>
            </a:endParaRPr>
          </a:p>
          <a:p>
            <a:pPr algn="ctr"/>
            <a:r>
              <a:rPr lang="en-US" sz="4400" dirty="0" smtClean="0">
                <a:solidFill>
                  <a:srgbClr val="005AAC"/>
                </a:solidFill>
              </a:rPr>
              <a:t>DEBRIEFING</a:t>
            </a:r>
            <a:endParaRPr lang="en-US" sz="4400" dirty="0">
              <a:solidFill>
                <a:srgbClr val="005AAC"/>
              </a:solidFill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34</a:t>
            </a:fld>
            <a:endParaRPr lang="en-GB"/>
          </a:p>
        </p:txBody>
      </p:sp>
      <p:sp>
        <p:nvSpPr>
          <p:cNvPr id="4" name="CaixaDeTexto 3"/>
          <p:cNvSpPr txBox="1"/>
          <p:nvPr/>
        </p:nvSpPr>
        <p:spPr>
          <a:xfrm>
            <a:off x="681089" y="3701763"/>
            <a:ext cx="783426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600" dirty="0" err="1" smtClean="0">
                <a:latin typeface="+mj-lt"/>
              </a:rPr>
              <a:t>Up</a:t>
            </a:r>
            <a:r>
              <a:rPr lang="pt-PT" sz="2600" dirty="0" smtClean="0">
                <a:latin typeface="+mj-lt"/>
              </a:rPr>
              <a:t> to </a:t>
            </a:r>
            <a:r>
              <a:rPr lang="pt-PT" sz="3000" dirty="0" smtClean="0">
                <a:solidFill>
                  <a:srgbClr val="005AAC"/>
                </a:solidFill>
                <a:latin typeface="+mj-lt"/>
              </a:rPr>
              <a:t>3</a:t>
            </a:r>
            <a:r>
              <a:rPr lang="pt-PT" sz="2600" dirty="0" smtClean="0">
                <a:latin typeface="+mj-lt"/>
              </a:rPr>
              <a:t> </a:t>
            </a:r>
            <a:r>
              <a:rPr lang="pt-PT" sz="2600" dirty="0" smtClean="0">
                <a:solidFill>
                  <a:srgbClr val="005AAC"/>
                </a:solidFill>
                <a:latin typeface="+mj-lt"/>
              </a:rPr>
              <a:t>Take </a:t>
            </a:r>
            <a:r>
              <a:rPr lang="pt-PT" sz="2600" dirty="0" err="1" smtClean="0">
                <a:solidFill>
                  <a:srgbClr val="005AAC"/>
                </a:solidFill>
                <a:latin typeface="+mj-lt"/>
              </a:rPr>
              <a:t>Home</a:t>
            </a:r>
            <a:r>
              <a:rPr lang="pt-PT" sz="2600" dirty="0" smtClean="0">
                <a:solidFill>
                  <a:srgbClr val="005AAC"/>
                </a:solidFill>
                <a:latin typeface="+mj-lt"/>
              </a:rPr>
              <a:t> </a:t>
            </a:r>
            <a:r>
              <a:rPr lang="pt-PT" sz="2600" dirty="0" err="1" smtClean="0">
                <a:solidFill>
                  <a:srgbClr val="005AAC"/>
                </a:solidFill>
                <a:latin typeface="+mj-lt"/>
              </a:rPr>
              <a:t>Messages</a:t>
            </a:r>
            <a:r>
              <a:rPr lang="pt-PT" sz="2600" dirty="0" smtClean="0">
                <a:solidFill>
                  <a:srgbClr val="005AAC"/>
                </a:solidFill>
                <a:latin typeface="+mj-lt"/>
              </a:rPr>
              <a:t> </a:t>
            </a:r>
            <a:r>
              <a:rPr lang="pt-PT" sz="2600" dirty="0" err="1" smtClean="0">
                <a:latin typeface="+mj-lt"/>
              </a:rPr>
              <a:t>on</a:t>
            </a:r>
            <a:r>
              <a:rPr lang="pt-PT" sz="2600" dirty="0" smtClean="0">
                <a:latin typeface="+mj-lt"/>
              </a:rPr>
              <a:t> a </a:t>
            </a:r>
            <a:r>
              <a:rPr lang="pt-PT" sz="2600" dirty="0" err="1" smtClean="0">
                <a:latin typeface="+mj-lt"/>
              </a:rPr>
              <a:t>piece</a:t>
            </a:r>
            <a:r>
              <a:rPr lang="pt-PT" sz="2600" dirty="0" smtClean="0">
                <a:latin typeface="+mj-lt"/>
              </a:rPr>
              <a:t> </a:t>
            </a:r>
            <a:r>
              <a:rPr lang="pt-PT" sz="2600" dirty="0" err="1" smtClean="0">
                <a:latin typeface="+mj-lt"/>
              </a:rPr>
              <a:t>of</a:t>
            </a:r>
            <a:r>
              <a:rPr lang="pt-PT" sz="2600" dirty="0" smtClean="0">
                <a:latin typeface="+mj-lt"/>
              </a:rPr>
              <a:t> </a:t>
            </a:r>
            <a:r>
              <a:rPr lang="pt-PT" sz="2600" dirty="0" err="1" smtClean="0">
                <a:latin typeface="+mj-lt"/>
              </a:rPr>
              <a:t>paper</a:t>
            </a:r>
            <a:endParaRPr lang="en-US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7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040" y="253120"/>
            <a:ext cx="5627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PT" sz="36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PORTUGAL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8"/>
          <a:stretch/>
        </p:blipFill>
        <p:spPr>
          <a:xfrm>
            <a:off x="5456749" y="0"/>
            <a:ext cx="5194775" cy="63563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" y="1217485"/>
            <a:ext cx="5593900" cy="4374292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441963" y="989913"/>
            <a:ext cx="39564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000" b="1" dirty="0" smtClean="0">
                <a:solidFill>
                  <a:srgbClr val="005AAC"/>
                </a:solidFill>
              </a:rPr>
              <a:t>NOVA </a:t>
            </a:r>
            <a:r>
              <a:rPr lang="pt-PT" sz="3000" b="1" dirty="0" err="1" smtClean="0">
                <a:solidFill>
                  <a:srgbClr val="005AAC"/>
                </a:solidFill>
              </a:rPr>
              <a:t>University</a:t>
            </a:r>
            <a:r>
              <a:rPr lang="pt-PT" sz="3000" b="1" dirty="0" smtClean="0">
                <a:solidFill>
                  <a:srgbClr val="005AAC"/>
                </a:solidFill>
              </a:rPr>
              <a:t> </a:t>
            </a:r>
            <a:r>
              <a:rPr lang="pt-PT" sz="3000" b="1" dirty="0" err="1" smtClean="0">
                <a:solidFill>
                  <a:srgbClr val="005AAC"/>
                </a:solidFill>
              </a:rPr>
              <a:t>Lisbon</a:t>
            </a:r>
            <a:endParaRPr lang="pt-PT" sz="3000" b="1" dirty="0" smtClean="0">
              <a:solidFill>
                <a:srgbClr val="005AAC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38420" y="4301857"/>
            <a:ext cx="1839624" cy="1761939"/>
          </a:xfrm>
          <a:prstGeom prst="ellipse">
            <a:avLst/>
          </a:prstGeom>
          <a:solidFill>
            <a:srgbClr val="26B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pt-PT" altLang="pt-PT" sz="2400" dirty="0">
                <a:solidFill>
                  <a:schemeClr val="bg1"/>
                </a:solidFill>
                <a:latin typeface="Calibri" panose="020F0502020204030204" pitchFamily="34" charset="0"/>
              </a:rPr>
              <a:t>19 800 </a:t>
            </a:r>
            <a:r>
              <a:rPr lang="pt-PT" altLang="pt-PT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Students</a:t>
            </a:r>
            <a:endParaRPr lang="pt-PT" altLang="pt-PT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9355" y="985956"/>
            <a:ext cx="17159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000" b="1" dirty="0" err="1" smtClean="0">
                <a:solidFill>
                  <a:srgbClr val="005AAC"/>
                </a:solidFill>
              </a:rPr>
              <a:t>The</a:t>
            </a:r>
            <a:r>
              <a:rPr lang="pt-PT" sz="3000" b="1" dirty="0" smtClean="0">
                <a:solidFill>
                  <a:srgbClr val="005AAC"/>
                </a:solidFill>
              </a:rPr>
              <a:t> Team</a:t>
            </a:r>
            <a:endParaRPr lang="en-US" sz="3000" b="1" dirty="0">
              <a:solidFill>
                <a:srgbClr val="005AAC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9355" y="1539954"/>
            <a:ext cx="4572000" cy="4056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sz="2200" dirty="0"/>
              <a:t>Patrícia Rosado Pinto (Coordinator)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sz="2200" dirty="0"/>
              <a:t>Elsa Caetano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sz="2200" dirty="0"/>
              <a:t>Isabel Nunes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sz="2200" dirty="0"/>
              <a:t>Joana Marques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sz="2200" dirty="0"/>
              <a:t>João Sevilhano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sz="2200" dirty="0"/>
              <a:t>Rita Falcão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sz="2200" dirty="0"/>
              <a:t>Roberto Henriques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3"/>
          <a:stretch/>
        </p:blipFill>
        <p:spPr>
          <a:xfrm>
            <a:off x="3242226" y="5930753"/>
            <a:ext cx="2330671" cy="773639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2335" y="1003112"/>
            <a:ext cx="8481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b="1" dirty="0" err="1" smtClean="0">
                <a:solidFill>
                  <a:srgbClr val="005AAC"/>
                </a:solidFill>
              </a:rPr>
              <a:t>Expectations</a:t>
            </a:r>
            <a:endParaRPr lang="pt-PT" sz="3000" b="1" dirty="0" smtClean="0">
              <a:solidFill>
                <a:srgbClr val="005AAC"/>
              </a:solidFill>
            </a:endParaRPr>
          </a:p>
          <a:p>
            <a:r>
              <a:rPr lang="pt-PT" sz="2600" dirty="0" smtClean="0"/>
              <a:t>(</a:t>
            </a:r>
            <a:r>
              <a:rPr lang="pt-PT" sz="2600" dirty="0" err="1" smtClean="0"/>
              <a:t>according</a:t>
            </a:r>
            <a:r>
              <a:rPr lang="pt-PT" sz="2600" dirty="0" smtClean="0"/>
              <a:t> to </a:t>
            </a:r>
            <a:r>
              <a:rPr lang="pt-PT" sz="2600" dirty="0" err="1" smtClean="0"/>
              <a:t>the</a:t>
            </a:r>
            <a:r>
              <a:rPr lang="pt-PT" sz="2600" dirty="0" smtClean="0"/>
              <a:t> CABCIN </a:t>
            </a:r>
            <a:r>
              <a:rPr lang="pt-PT" sz="2600" dirty="0" err="1" smtClean="0"/>
              <a:t>initial</a:t>
            </a:r>
            <a:r>
              <a:rPr lang="pt-PT" sz="2600" dirty="0" smtClean="0"/>
              <a:t> </a:t>
            </a:r>
            <a:r>
              <a:rPr lang="pt-PT" sz="2600" dirty="0" err="1" smtClean="0"/>
              <a:t>survey</a:t>
            </a:r>
            <a:r>
              <a:rPr lang="pt-PT" sz="2600" dirty="0" smtClean="0"/>
              <a:t>)</a:t>
            </a:r>
            <a:endParaRPr lang="en-US" sz="2600" dirty="0"/>
          </a:p>
        </p:txBody>
      </p:sp>
      <p:sp>
        <p:nvSpPr>
          <p:cNvPr id="7" name="Retângulo 6"/>
          <p:cNvSpPr/>
          <p:nvPr/>
        </p:nvSpPr>
        <p:spPr>
          <a:xfrm>
            <a:off x="576263" y="2251709"/>
            <a:ext cx="7603911" cy="253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+mj-lt"/>
              </a:rPr>
              <a:t>Intellectual </a:t>
            </a:r>
            <a:r>
              <a:rPr lang="en-US" sz="2200" dirty="0">
                <a:latin typeface="+mj-lt"/>
              </a:rPr>
              <a:t>honesty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Personal and professional development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Personal development plan aligned with the institutional mission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2335" y="1003112"/>
            <a:ext cx="8481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b="1" dirty="0" err="1" smtClean="0">
                <a:solidFill>
                  <a:srgbClr val="005AAC"/>
                </a:solidFill>
              </a:rPr>
              <a:t>Content</a:t>
            </a:r>
            <a:endParaRPr lang="pt-PT" sz="3000" b="1" dirty="0" smtClean="0">
              <a:solidFill>
                <a:srgbClr val="005AAC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2335" y="1865135"/>
            <a:ext cx="41367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266700" algn="l"/>
              </a:tabLst>
            </a:pPr>
            <a:r>
              <a:rPr lang="en-US" sz="2000" b="1" dirty="0">
                <a:solidFill>
                  <a:srgbClr val="005AAC"/>
                </a:solidFill>
                <a:latin typeface="+mj-lt"/>
              </a:rPr>
              <a:t>1.	Intellectual honesty: </a:t>
            </a:r>
          </a:p>
          <a:p>
            <a:pPr marL="676275" indent="-409575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1.1 Dimensions </a:t>
            </a:r>
            <a:r>
              <a:rPr lang="en-US" sz="2000" dirty="0">
                <a:latin typeface="+mj-lt"/>
              </a:rPr>
              <a:t>of intellectual honesty</a:t>
            </a:r>
          </a:p>
          <a:p>
            <a:pPr marL="676275" indent="-409575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1.2 Principles </a:t>
            </a:r>
            <a:r>
              <a:rPr lang="en-US" sz="2000" dirty="0">
                <a:latin typeface="+mj-lt"/>
              </a:rPr>
              <a:t>and values</a:t>
            </a:r>
          </a:p>
          <a:p>
            <a:pPr marL="676275" indent="-409575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1.3 Dilemmatic </a:t>
            </a:r>
            <a:r>
              <a:rPr lang="en-US" sz="2000" dirty="0">
                <a:latin typeface="+mj-lt"/>
              </a:rPr>
              <a:t>situations</a:t>
            </a:r>
          </a:p>
          <a:p>
            <a:pPr marL="676275" indent="-409575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1.4 Decision </a:t>
            </a:r>
            <a:r>
              <a:rPr lang="en-US" sz="2000" dirty="0">
                <a:latin typeface="+mj-lt"/>
              </a:rPr>
              <a:t>making</a:t>
            </a:r>
          </a:p>
          <a:p>
            <a:pPr marL="676275" indent="-409575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1.5 Beyond </a:t>
            </a:r>
            <a:r>
              <a:rPr lang="en-US" sz="2000" dirty="0">
                <a:latin typeface="+mj-lt"/>
              </a:rPr>
              <a:t>plagiarism</a:t>
            </a:r>
          </a:p>
          <a:p>
            <a:pPr marL="676275" indent="-409575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1.6 Academic Integrity: Teaching </a:t>
            </a:r>
            <a:r>
              <a:rPr lang="en-US" sz="2000" dirty="0">
                <a:latin typeface="+mj-lt"/>
              </a:rPr>
              <a:t>and learning approaches for intellectual honesty in higher education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98311" y="1865135"/>
            <a:ext cx="34031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10000"/>
              </a:lnSpc>
            </a:pPr>
            <a:r>
              <a:rPr lang="en-US" sz="2000" b="1" dirty="0">
                <a:solidFill>
                  <a:srgbClr val="005AAC"/>
                </a:solidFill>
                <a:latin typeface="+mj-lt"/>
              </a:rPr>
              <a:t>2.	Personal and professional </a:t>
            </a:r>
            <a:r>
              <a:rPr lang="en-US" sz="2000" b="1" dirty="0" smtClean="0">
                <a:solidFill>
                  <a:srgbClr val="005AAC"/>
                </a:solidFill>
                <a:latin typeface="+mj-lt"/>
              </a:rPr>
              <a:t>development</a:t>
            </a:r>
            <a:r>
              <a:rPr lang="en-US" sz="2000" b="1" dirty="0">
                <a:solidFill>
                  <a:srgbClr val="005AAC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5AAC"/>
                </a:solidFill>
                <a:latin typeface="+mj-lt"/>
              </a:rPr>
              <a:t>plan aligned with the institutional mission:</a:t>
            </a:r>
            <a:endParaRPr lang="en-US" sz="2000" b="1" dirty="0">
              <a:solidFill>
                <a:srgbClr val="005AAC"/>
              </a:solidFill>
              <a:latin typeface="+mj-lt"/>
            </a:endParaRPr>
          </a:p>
          <a:p>
            <a:pPr indent="266700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2.1  From group to team</a:t>
            </a:r>
          </a:p>
          <a:p>
            <a:pPr indent="266700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2.2 Team building principles</a:t>
            </a:r>
          </a:p>
          <a:p>
            <a:pPr marL="676275" indent="-409575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2.3	Reflection </a:t>
            </a:r>
            <a:r>
              <a:rPr lang="en-US" sz="2000" dirty="0">
                <a:latin typeface="+mj-lt"/>
              </a:rPr>
              <a:t>on the institutional mission</a:t>
            </a:r>
          </a:p>
          <a:p>
            <a:pPr marL="676275" indent="-409575">
              <a:lnSpc>
                <a:spcPct val="110000"/>
              </a:lnSpc>
            </a:pPr>
            <a:r>
              <a:rPr lang="en-US" sz="2000" dirty="0" smtClean="0">
                <a:latin typeface="+mj-lt"/>
              </a:rPr>
              <a:t>2.4</a:t>
            </a:r>
            <a:r>
              <a:rPr lang="en-US" sz="2000" dirty="0">
                <a:latin typeface="+mj-lt"/>
              </a:rPr>
              <a:t>	The importance of individual and team roles</a:t>
            </a:r>
          </a:p>
        </p:txBody>
      </p:sp>
      <p:cxnSp>
        <p:nvCxnSpPr>
          <p:cNvPr id="6" name="Conexão reta 5"/>
          <p:cNvCxnSpPr/>
          <p:nvPr/>
        </p:nvCxnSpPr>
        <p:spPr>
          <a:xfrm>
            <a:off x="4572000" y="1952625"/>
            <a:ext cx="0" cy="3583202"/>
          </a:xfrm>
          <a:prstGeom prst="line">
            <a:avLst/>
          </a:prstGeom>
          <a:ln>
            <a:solidFill>
              <a:srgbClr val="005A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2335" y="1003112"/>
            <a:ext cx="8481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b="1" dirty="0" err="1" smtClean="0">
                <a:solidFill>
                  <a:srgbClr val="005AAC"/>
                </a:solidFill>
              </a:rPr>
              <a:t>Aims</a:t>
            </a:r>
            <a:endParaRPr lang="pt-PT" sz="3000" b="1" dirty="0" smtClean="0">
              <a:solidFill>
                <a:srgbClr val="005AA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6263" y="1916113"/>
            <a:ext cx="760391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identify different dimensions of </a:t>
            </a:r>
            <a:r>
              <a:rPr lang="en-GB" sz="2200" dirty="0" smtClean="0">
                <a:latin typeface="+mj-lt"/>
              </a:rPr>
              <a:t>academic integrity</a:t>
            </a:r>
            <a:endParaRPr lang="en-GB" sz="2200" dirty="0">
              <a:latin typeface="+mj-lt"/>
            </a:endParaRP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reflect on </a:t>
            </a:r>
            <a:r>
              <a:rPr lang="en-GB" sz="2200" dirty="0" smtClean="0">
                <a:latin typeface="+mj-lt"/>
              </a:rPr>
              <a:t>professional </a:t>
            </a:r>
            <a:r>
              <a:rPr lang="en-GB" sz="2200" dirty="0">
                <a:latin typeface="+mj-lt"/>
              </a:rPr>
              <a:t>path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identify personal and professional needs 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005AAC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+mj-lt"/>
              </a:rPr>
              <a:t>To align these needs with the institutional mission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1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400" dirty="0">
                <a:solidFill>
                  <a:srgbClr val="005AAC"/>
                </a:solidFill>
              </a:rPr>
              <a:t>DAY 1 </a:t>
            </a:r>
          </a:p>
          <a:p>
            <a:pPr algn="ctr"/>
            <a:r>
              <a:rPr lang="en-US" sz="4400" b="1" dirty="0" smtClean="0">
                <a:solidFill>
                  <a:srgbClr val="005AAC"/>
                </a:solidFill>
              </a:rPr>
              <a:t>GROUP/TEAM </a:t>
            </a:r>
            <a:r>
              <a:rPr lang="en-US" sz="4400" b="1" dirty="0">
                <a:solidFill>
                  <a:srgbClr val="005AAC"/>
                </a:solidFill>
              </a:rPr>
              <a:t>DEVELOPMENT</a:t>
            </a:r>
          </a:p>
          <a:p>
            <a:pPr algn="ctr"/>
            <a:r>
              <a:rPr lang="en-US" sz="4400" dirty="0">
                <a:solidFill>
                  <a:srgbClr val="005AAC"/>
                </a:solidFill>
              </a:rPr>
              <a:t>Actions, roles, stages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7E77-50DC-42A9-85DB-2C6DE37924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1108</Words>
  <Application>Microsoft Office PowerPoint</Application>
  <PresentationFormat>Apresentação no Ecrã (4:3)</PresentationFormat>
  <Paragraphs>255</Paragraphs>
  <Slides>34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Motyw pakietu Office</vt:lpstr>
      <vt:lpstr>Personal Development  and  Intellectual Honesty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W7C</dc:creator>
  <cp:lastModifiedBy>Joana Marques</cp:lastModifiedBy>
  <cp:revision>66</cp:revision>
  <cp:lastPrinted>2018-07-31T16:18:42Z</cp:lastPrinted>
  <dcterms:created xsi:type="dcterms:W3CDTF">2017-11-17T18:15:32Z</dcterms:created>
  <dcterms:modified xsi:type="dcterms:W3CDTF">2018-08-28T17:16:41Z</dcterms:modified>
</cp:coreProperties>
</file>